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9"/>
  </p:notesMasterIdLst>
  <p:sldIdLst>
    <p:sldId id="274" r:id="rId2"/>
    <p:sldId id="308" r:id="rId3"/>
    <p:sldId id="323" r:id="rId4"/>
    <p:sldId id="331" r:id="rId5"/>
    <p:sldId id="332" r:id="rId6"/>
    <p:sldId id="322" r:id="rId7"/>
    <p:sldId id="313" r:id="rId8"/>
    <p:sldId id="324" r:id="rId9"/>
    <p:sldId id="305" r:id="rId10"/>
    <p:sldId id="314" r:id="rId11"/>
    <p:sldId id="306" r:id="rId12"/>
    <p:sldId id="315" r:id="rId13"/>
    <p:sldId id="316" r:id="rId14"/>
    <p:sldId id="333" r:id="rId15"/>
    <p:sldId id="318" r:id="rId16"/>
    <p:sldId id="319" r:id="rId17"/>
    <p:sldId id="328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34575" autoAdjust="0"/>
    <p:restoredTop sz="86386" autoAdjust="0"/>
  </p:normalViewPr>
  <p:slideViewPr>
    <p:cSldViewPr>
      <p:cViewPr>
        <p:scale>
          <a:sx n="50" d="100"/>
          <a:sy n="50" d="100"/>
        </p:scale>
        <p:origin x="-2460" y="-5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A318EA-B369-4BC0-A33E-8FF57D05F363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03FA59-6CA5-4199-B03C-5382768C8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054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3FA59-6CA5-4199-B03C-5382768C875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202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A29A-F4A9-4553-B69F-2D200F0873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39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A29A-F4A9-4553-B69F-2D200F0873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470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3FA59-6CA5-4199-B03C-5382768C875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5946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A29A-F4A9-4553-B69F-2D200F0873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858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A29A-F4A9-4553-B69F-2D200F0873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023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B5279-E085-48E4-9224-4C7D016905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6391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A29A-F4A9-4553-B69F-2D200F08732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4700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3FA59-6CA5-4199-B03C-5382768C875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6310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A29A-F4A9-4553-B69F-2D200F08732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4700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3FA59-6CA5-4199-B03C-5382768C875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4863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A29A-F4A9-4553-B69F-2D200F08732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4700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3FA59-6CA5-4199-B03C-5382768C875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4863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A29A-F4A9-4553-B69F-2D200F08732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2598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6A29A-F4A9-4553-B69F-2D200F08732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4700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21482-9169-4AB6-BB9C-1AAD86CAEF4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9290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3FA59-6CA5-4199-B03C-5382768C875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509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CF84-E521-44EB-AAEC-AD23DA7EF8CB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DB2DB-2C36-4A5A-8F44-11F3A6989B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CF84-E521-44EB-AAEC-AD23DA7EF8CB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DB2DB-2C36-4A5A-8F44-11F3A6989B0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CF84-E521-44EB-AAEC-AD23DA7EF8CB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DB2DB-2C36-4A5A-8F44-11F3A6989B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CF84-E521-44EB-AAEC-AD23DA7EF8CB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DB2DB-2C36-4A5A-8F44-11F3A6989B0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CF84-E521-44EB-AAEC-AD23DA7EF8CB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DB2DB-2C36-4A5A-8F44-11F3A6989B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CF84-E521-44EB-AAEC-AD23DA7EF8CB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DB2DB-2C36-4A5A-8F44-11F3A6989B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CF84-E521-44EB-AAEC-AD23DA7EF8CB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DB2DB-2C36-4A5A-8F44-11F3A6989B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CF84-E521-44EB-AAEC-AD23DA7EF8CB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DB2DB-2C36-4A5A-8F44-11F3A6989B01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CF84-E521-44EB-AAEC-AD23DA7EF8CB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DB2DB-2C36-4A5A-8F44-11F3A6989B0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CF84-E521-44EB-AAEC-AD23DA7EF8CB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DB2DB-2C36-4A5A-8F44-11F3A6989B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CF84-E521-44EB-AAEC-AD23DA7EF8CB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DB2DB-2C36-4A5A-8F44-11F3A6989B01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CDE7CF84-E521-44EB-AAEC-AD23DA7EF8CB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99FDB2DB-2C36-4A5A-8F44-11F3A6989B0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ultautismphil@gmail.com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adultautismphil.wordpres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419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b="1" dirty="0" smtClean="0"/>
          </a:p>
          <a:p>
            <a:pPr marL="0" indent="0" algn="ctr">
              <a:buNone/>
            </a:pPr>
            <a:r>
              <a:rPr lang="en-US" sz="3200" b="1" dirty="0" smtClean="0"/>
              <a:t>Dr. Lirio S. Covey, Ph.D</a:t>
            </a:r>
            <a:r>
              <a:rPr lang="en-US" sz="3200" b="1" dirty="0" smtClean="0"/>
              <a:t>.</a:t>
            </a:r>
          </a:p>
          <a:p>
            <a:pPr marL="0" indent="0" algn="ctr">
              <a:buNone/>
            </a:pPr>
            <a:r>
              <a:rPr lang="en-US" b="1" dirty="0" smtClean="0"/>
              <a:t>President, Association for Adults with Autism Philippines</a:t>
            </a:r>
            <a:endParaRPr lang="en-US" b="1" dirty="0" smtClean="0"/>
          </a:p>
          <a:p>
            <a:pPr marL="0" indent="0" algn="ctr">
              <a:buNone/>
            </a:pPr>
            <a:endParaRPr lang="en-US" sz="2400" b="1" dirty="0" smtClean="0"/>
          </a:p>
          <a:p>
            <a:pPr marL="0" indent="0" algn="ctr">
              <a:buNone/>
            </a:pPr>
            <a:endParaRPr lang="en-US" sz="2400" b="1" dirty="0" smtClean="0"/>
          </a:p>
          <a:p>
            <a:pPr marL="0" indent="0" algn="ctr">
              <a:buNone/>
            </a:pPr>
            <a:endParaRPr lang="en-US" sz="2400" b="1" dirty="0" smtClean="0"/>
          </a:p>
          <a:p>
            <a:pPr marL="0" indent="0" algn="ctr">
              <a:buNone/>
            </a:pPr>
            <a:r>
              <a:rPr lang="en-US" b="1" dirty="0" smtClean="0"/>
              <a:t>Presented </a:t>
            </a:r>
            <a:r>
              <a:rPr lang="en-US" b="1" dirty="0" smtClean="0"/>
              <a:t>at the National Autism Consciousness Week </a:t>
            </a:r>
            <a:r>
              <a:rPr lang="en-US" b="1" dirty="0" smtClean="0"/>
              <a:t>2018</a:t>
            </a:r>
          </a:p>
          <a:p>
            <a:pPr marL="0" indent="0" algn="ctr">
              <a:buNone/>
            </a:pPr>
            <a:r>
              <a:rPr lang="en-US" b="1" dirty="0" err="1" smtClean="0"/>
              <a:t>Bayanihan</a:t>
            </a:r>
            <a:r>
              <a:rPr lang="en-US" b="1" dirty="0" smtClean="0"/>
              <a:t> Annex, Pasig City, Philippines</a:t>
            </a:r>
            <a:endParaRPr lang="en-US" b="1" dirty="0" smtClean="0"/>
          </a:p>
          <a:p>
            <a:pPr marL="0" indent="0" algn="ctr">
              <a:buNone/>
            </a:pPr>
            <a:endParaRPr lang="en-US" b="1" dirty="0" smtClean="0"/>
          </a:p>
          <a:p>
            <a:pPr marL="0" indent="0" algn="ctr">
              <a:buNone/>
            </a:pPr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</a:rPr>
              <a:t>Four As of Autism: a societal response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sz="3600" b="1" dirty="0" smtClean="0">
                <a:solidFill>
                  <a:schemeClr val="tx2">
                    <a:lumMod val="50000"/>
                  </a:schemeClr>
                </a:solidFill>
              </a:rPr>
            </a:br>
            <a:endParaRPr lang="en-US" sz="3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657600"/>
            <a:ext cx="1371600" cy="140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9178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067" y="2438400"/>
            <a:ext cx="7408333" cy="3687763"/>
          </a:xfrm>
        </p:spPr>
        <p:txBody>
          <a:bodyPr/>
          <a:lstStyle/>
          <a:p>
            <a:endParaRPr lang="en-US" dirty="0" smtClean="0"/>
          </a:p>
          <a:p>
            <a:pPr algn="ctr"/>
            <a:r>
              <a:rPr lang="en-US" sz="4000" b="1" dirty="0" smtClean="0"/>
              <a:t>AWARENESS</a:t>
            </a:r>
          </a:p>
          <a:p>
            <a:pPr algn="ctr"/>
            <a:r>
              <a:rPr lang="en-US" sz="4000" b="1" dirty="0" smtClean="0"/>
              <a:t>ACCEPTANCE</a:t>
            </a:r>
          </a:p>
          <a:p>
            <a:pPr algn="ctr"/>
            <a:r>
              <a:rPr lang="en-US" sz="4000" b="1" dirty="0" smtClean="0"/>
              <a:t>ADAPTATION</a:t>
            </a:r>
          </a:p>
          <a:p>
            <a:pPr algn="ctr"/>
            <a:r>
              <a:rPr lang="en-US" sz="4000" b="1" dirty="0" smtClean="0"/>
              <a:t>ACCOMODATION</a:t>
            </a:r>
            <a:endParaRPr lang="en-US" sz="40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590800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Society’s </a:t>
            </a:r>
            <a:r>
              <a:rPr lang="en-US" sz="5400" b="1" dirty="0" smtClean="0"/>
              <a:t>Responses</a:t>
            </a:r>
            <a:r>
              <a:rPr lang="en-US" sz="5400" b="1" dirty="0" smtClean="0"/>
              <a:t>   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269871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067" y="2286000"/>
            <a:ext cx="7408333" cy="3840163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AWARENESS </a:t>
            </a:r>
            <a:r>
              <a:rPr lang="en-US" sz="2800" b="1" dirty="0" smtClean="0"/>
              <a:t> vs. Denial </a:t>
            </a:r>
            <a:endParaRPr lang="en-US" sz="2800" b="1" dirty="0" smtClean="0"/>
          </a:p>
          <a:p>
            <a:endParaRPr lang="en-US" sz="2800" b="1" dirty="0"/>
          </a:p>
          <a:p>
            <a:r>
              <a:rPr lang="en-US" sz="2800" b="1" dirty="0" smtClean="0"/>
              <a:t>ACCEPTANCE </a:t>
            </a:r>
            <a:r>
              <a:rPr lang="en-US" sz="2800" b="1" dirty="0" smtClean="0"/>
              <a:t> vs. Rejection</a:t>
            </a:r>
            <a:endParaRPr lang="en-US" sz="2800" b="1" dirty="0" smtClean="0"/>
          </a:p>
          <a:p>
            <a:endParaRPr lang="en-US" sz="2800" b="1" dirty="0"/>
          </a:p>
          <a:p>
            <a:r>
              <a:rPr lang="en-US" sz="2800" b="1" dirty="0" smtClean="0"/>
              <a:t>ADAPTATION </a:t>
            </a:r>
            <a:r>
              <a:rPr lang="en-US" sz="2800" b="1" dirty="0" smtClean="0"/>
              <a:t> vs. Adherence </a:t>
            </a:r>
            <a:r>
              <a:rPr lang="en-US" sz="2800" b="1" dirty="0" smtClean="0"/>
              <a:t>to convention </a:t>
            </a:r>
          </a:p>
          <a:p>
            <a:endParaRPr lang="en-US" sz="2800" b="1" dirty="0"/>
          </a:p>
          <a:p>
            <a:r>
              <a:rPr lang="en-US" sz="2800" b="1" dirty="0" smtClean="0"/>
              <a:t>ACCOMODATION </a:t>
            </a:r>
            <a:r>
              <a:rPr lang="en-US" sz="2800" b="1" dirty="0" smtClean="0"/>
              <a:t> vs. Neglect</a:t>
            </a:r>
            <a:endParaRPr lang="en-US" sz="28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What </a:t>
            </a:r>
            <a:r>
              <a:rPr lang="en-US" b="1" dirty="0" smtClean="0"/>
              <a:t>they are, what they are not</a:t>
            </a:r>
            <a:r>
              <a:rPr lang="en-US" b="1" dirty="0" smtClean="0"/>
              <a:t>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0175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752600"/>
            <a:ext cx="7408333" cy="3916363"/>
          </a:xfrm>
        </p:spPr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sz="3600" b="1" dirty="0" smtClean="0"/>
              <a:t> What to consider? </a:t>
            </a:r>
          </a:p>
          <a:p>
            <a:endParaRPr lang="en-US" sz="3600" b="1" dirty="0" smtClean="0"/>
          </a:p>
          <a:p>
            <a:r>
              <a:rPr lang="en-US" sz="3600" b="1" dirty="0" smtClean="0"/>
              <a:t>Definitions in practice</a:t>
            </a:r>
            <a:r>
              <a:rPr lang="en-US" sz="3600" b="1" dirty="0"/>
              <a:t>.</a:t>
            </a:r>
          </a:p>
          <a:p>
            <a:endParaRPr lang="en-US" sz="3600" b="1" dirty="0"/>
          </a:p>
          <a:p>
            <a:r>
              <a:rPr lang="en-US" sz="3600" b="1" dirty="0"/>
              <a:t>Who </a:t>
            </a:r>
            <a:r>
              <a:rPr lang="en-US" sz="3600" b="1" dirty="0" smtClean="0"/>
              <a:t>will </a:t>
            </a:r>
            <a:r>
              <a:rPr lang="en-US" sz="3600" b="1" dirty="0"/>
              <a:t>execute?</a:t>
            </a:r>
          </a:p>
          <a:p>
            <a:endParaRPr lang="en-US" sz="3600" b="1" dirty="0"/>
          </a:p>
          <a:p>
            <a:r>
              <a:rPr lang="en-US" sz="3600" b="1" dirty="0" smtClean="0"/>
              <a:t>When?</a:t>
            </a:r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When actualizing the </a:t>
            </a:r>
            <a:r>
              <a:rPr lang="en-US" b="1" dirty="0" smtClean="0"/>
              <a:t>4 </a:t>
            </a:r>
            <a:r>
              <a:rPr lang="en-US" b="1" dirty="0" smtClean="0"/>
              <a:t>As -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5274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3352800"/>
          </a:xfrm>
        </p:spPr>
        <p:txBody>
          <a:bodyPr>
            <a:normAutofit/>
          </a:bodyPr>
          <a:lstStyle/>
          <a:p>
            <a:r>
              <a:rPr lang="en-US" b="1" dirty="0" smtClean="0"/>
              <a:t>If </a:t>
            </a:r>
            <a:r>
              <a:rPr lang="en-US" b="1" dirty="0" smtClean="0"/>
              <a:t>you’ve seen</a:t>
            </a:r>
            <a:br>
              <a:rPr lang="en-US" b="1" dirty="0" smtClean="0"/>
            </a:br>
            <a:r>
              <a:rPr lang="en-US" b="1" dirty="0" smtClean="0"/>
              <a:t> </a:t>
            </a:r>
            <a:r>
              <a:rPr lang="en-US" b="1" dirty="0" smtClean="0">
                <a:solidFill>
                  <a:srgbClr val="C00000"/>
                </a:solidFill>
              </a:rPr>
              <a:t>one person with autism, </a:t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you’ve seen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rgbClr val="C00000"/>
                </a:solidFill>
              </a:rPr>
              <a:t>one person with </a:t>
            </a:r>
            <a:r>
              <a:rPr lang="en-US" b="1" dirty="0" smtClean="0">
                <a:solidFill>
                  <a:srgbClr val="C00000"/>
                </a:solidFill>
              </a:rPr>
              <a:t>autism.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6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35052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sz="4900" b="1" dirty="0"/>
              <a:t>I</a:t>
            </a:r>
            <a:r>
              <a:rPr lang="en-US" sz="4900" b="1" dirty="0" smtClean="0"/>
              <a:t>f </a:t>
            </a:r>
            <a:r>
              <a:rPr lang="en-US" sz="4900" b="1" dirty="0" smtClean="0"/>
              <a:t>you’ve seen </a:t>
            </a:r>
            <a:br>
              <a:rPr lang="en-US" sz="4900" b="1" dirty="0" smtClean="0"/>
            </a:br>
            <a:r>
              <a:rPr lang="en-US" sz="4900" b="1" dirty="0" smtClean="0">
                <a:solidFill>
                  <a:srgbClr val="C00000"/>
                </a:solidFill>
              </a:rPr>
              <a:t>one </a:t>
            </a:r>
            <a:r>
              <a:rPr lang="en-US" sz="4900" b="1" dirty="0" smtClean="0">
                <a:solidFill>
                  <a:srgbClr val="C00000"/>
                </a:solidFill>
              </a:rPr>
              <a:t>autism family,</a:t>
            </a:r>
            <a:br>
              <a:rPr lang="en-US" sz="4900" b="1" dirty="0" smtClean="0">
                <a:solidFill>
                  <a:srgbClr val="C00000"/>
                </a:solidFill>
              </a:rPr>
            </a:br>
            <a:r>
              <a:rPr lang="en-US" sz="4900" b="1" dirty="0" smtClean="0"/>
              <a:t> you’ve seen</a:t>
            </a:r>
            <a:br>
              <a:rPr lang="en-US" sz="4900" b="1" dirty="0" smtClean="0"/>
            </a:br>
            <a:r>
              <a:rPr lang="en-US" sz="4900" b="1" dirty="0" smtClean="0"/>
              <a:t> </a:t>
            </a:r>
            <a:r>
              <a:rPr lang="en-US" sz="4900" b="1" dirty="0" smtClean="0">
                <a:solidFill>
                  <a:srgbClr val="C00000"/>
                </a:solidFill>
              </a:rPr>
              <a:t>one autism family</a:t>
            </a:r>
            <a:r>
              <a:rPr lang="en-US" sz="4900" b="1" dirty="0" smtClean="0"/>
              <a:t>.</a:t>
            </a:r>
            <a:endParaRPr lang="en-US" sz="4900" b="1" dirty="0"/>
          </a:p>
        </p:txBody>
      </p:sp>
    </p:spTree>
    <p:extLst>
      <p:ext uri="{BB962C8B-B14F-4D97-AF65-F5344CB8AC3E}">
        <p14:creationId xmlns:p14="http://schemas.microsoft.com/office/powerpoint/2010/main" val="1970653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1. AWARENESS: Autism Spectrum Disorder Characteristics  in DSM-V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599" cy="4953000"/>
          </a:xfrm>
        </p:spPr>
        <p:txBody>
          <a:bodyPr>
            <a:normAutofit/>
          </a:bodyPr>
          <a:lstStyle/>
          <a:p>
            <a:endParaRPr lang="en-US" b="1" dirty="0" smtClean="0">
              <a:solidFill>
                <a:schemeClr val="accent3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Core symptoms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– </a:t>
            </a:r>
          </a:p>
          <a:p>
            <a:pPr lvl="1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impairments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in social interaction and communication </a:t>
            </a:r>
            <a:endParaRPr lang="en-US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1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restricted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, repetitive, and stereotyped patterns of behavior. </a:t>
            </a:r>
            <a:endParaRPr lang="en-US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Typically apparent by age 3, but can become apparent only at older age. Some recognized only in adulthood.</a:t>
            </a:r>
          </a:p>
          <a:p>
            <a:endParaRPr lang="en-US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Features: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Usually life-long, rare cases of reported “cure”.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Cause(s): Primarily genetic – inherited or random mutation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Observable in persons’ behaviors, no biologic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markers</a:t>
            </a:r>
          </a:p>
          <a:p>
            <a:pPr marL="0" indent="0">
              <a:buNone/>
            </a:pP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915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067" y="2286000"/>
            <a:ext cx="7408333" cy="3840163"/>
          </a:xfrm>
        </p:spPr>
        <p:txBody>
          <a:bodyPr>
            <a:noAutofit/>
          </a:bodyPr>
          <a:lstStyle/>
          <a:p>
            <a:pPr algn="ctr"/>
            <a:endParaRPr lang="en-US" sz="4000" b="1" dirty="0" smtClean="0"/>
          </a:p>
          <a:p>
            <a:pPr algn="ctr"/>
            <a:r>
              <a:rPr lang="en-US" sz="4000" b="1" dirty="0" smtClean="0"/>
              <a:t>The person’s family</a:t>
            </a:r>
          </a:p>
          <a:p>
            <a:pPr algn="ctr"/>
            <a:r>
              <a:rPr lang="en-US" sz="4000" b="1" dirty="0" smtClean="0"/>
              <a:t>The medical doctor</a:t>
            </a:r>
          </a:p>
          <a:p>
            <a:pPr algn="ctr"/>
            <a:r>
              <a:rPr lang="en-US" sz="4000" b="1" dirty="0" smtClean="0"/>
              <a:t>The school</a:t>
            </a:r>
          </a:p>
          <a:p>
            <a:pPr algn="ctr"/>
            <a:endParaRPr lang="en-US" sz="2800" b="1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Who must be aware when and if autism is present?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15024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1981200"/>
            <a:ext cx="7408333" cy="4144963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sz="4000" b="1" dirty="0" smtClean="0"/>
              <a:t> Respect and love vs</a:t>
            </a:r>
          </a:p>
          <a:p>
            <a:pPr marL="301943" lvl="1" indent="0">
              <a:buNone/>
            </a:pPr>
            <a:r>
              <a:rPr lang="en-US" sz="3400" b="1" dirty="0"/>
              <a:t> </a:t>
            </a:r>
            <a:r>
              <a:rPr lang="en-US" sz="3400" b="1" dirty="0" smtClean="0"/>
              <a:t>     denial and rejection </a:t>
            </a:r>
          </a:p>
          <a:p>
            <a:r>
              <a:rPr lang="en-US" sz="4000" b="1" dirty="0" smtClean="0"/>
              <a:t> Equal educational or training activities as non-autistics vs  </a:t>
            </a:r>
          </a:p>
          <a:p>
            <a:pPr marL="627063" lvl="2" indent="0">
              <a:buNone/>
            </a:pPr>
            <a:r>
              <a:rPr lang="en-US" sz="3600" b="1" dirty="0" smtClean="0"/>
              <a:t>	withdrawal of opportunities </a:t>
            </a:r>
          </a:p>
          <a:p>
            <a:endParaRPr lang="en-US" sz="4000" b="1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ACCEPTANCE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47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067" y="2286000"/>
            <a:ext cx="7408333" cy="3840163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Primarily - the person’s family </a:t>
            </a:r>
          </a:p>
          <a:p>
            <a:pPr algn="ctr"/>
            <a:r>
              <a:rPr lang="en-US" sz="2800" b="1" dirty="0" smtClean="0"/>
              <a:t>Mother, father, siblings, relatives</a:t>
            </a:r>
          </a:p>
          <a:p>
            <a:pPr algn="ctr"/>
            <a:r>
              <a:rPr lang="en-US" sz="2800" b="1" dirty="0" smtClean="0"/>
              <a:t>As a result – the larger social environment</a:t>
            </a:r>
          </a:p>
          <a:p>
            <a:r>
              <a:rPr lang="en-US" sz="2800" b="1" dirty="0" smtClean="0"/>
              <a:t>The medical doctor who will provide the same level of treatment and care</a:t>
            </a:r>
          </a:p>
          <a:p>
            <a:r>
              <a:rPr lang="en-US" sz="2800" b="1" dirty="0" smtClean="0"/>
              <a:t>The school to the extent that it has the facilities  </a:t>
            </a:r>
          </a:p>
          <a:p>
            <a:pPr algn="ctr"/>
            <a:endParaRPr lang="en-US" sz="2800" b="1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From whom will acceptance come ? </a:t>
            </a:r>
            <a:br>
              <a:rPr lang="en-US" b="1" dirty="0" smtClean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73375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1905000"/>
            <a:ext cx="7408333" cy="44958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600" b="1" dirty="0" smtClean="0"/>
              <a:t> Based on Awareness of the autistic person’s strengths and limitations </a:t>
            </a:r>
          </a:p>
          <a:p>
            <a:endParaRPr lang="en-US" sz="3600" b="1" dirty="0"/>
          </a:p>
          <a:p>
            <a:r>
              <a:rPr lang="en-US" sz="3600" b="1" dirty="0" smtClean="0"/>
              <a:t>Modifying the environment to create environmental conditions compatible with the autistic person’s abilities or impairments (not conventional society).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400" b="1" dirty="0" smtClean="0"/>
              <a:t>In essential life areas of diet, physical activity, sleep, recreation</a:t>
            </a:r>
            <a:endParaRPr lang="en-US" sz="3400" b="1" dirty="0"/>
          </a:p>
          <a:p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3. Adaptation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51536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067" y="2057400"/>
            <a:ext cx="7408333" cy="4068763"/>
          </a:xfrm>
        </p:spPr>
        <p:txBody>
          <a:bodyPr>
            <a:noAutofit/>
          </a:bodyPr>
          <a:lstStyle/>
          <a:p>
            <a:pPr algn="ctr"/>
            <a:endParaRPr lang="en-US" sz="2800" b="1" dirty="0" smtClean="0"/>
          </a:p>
          <a:p>
            <a:r>
              <a:rPr lang="en-US" sz="2800" b="1" dirty="0" smtClean="0"/>
              <a:t>Family – adjust living (residential, play, work) arrangements</a:t>
            </a:r>
          </a:p>
          <a:p>
            <a:pPr marL="0" indent="0">
              <a:buNone/>
            </a:pPr>
            <a:r>
              <a:rPr lang="en-US" sz="2800" b="1" dirty="0" smtClean="0"/>
              <a:t>       to engage in enriching conditions</a:t>
            </a:r>
          </a:p>
          <a:p>
            <a:pPr marL="0" indent="0">
              <a:buNone/>
            </a:pPr>
            <a:r>
              <a:rPr lang="en-US" sz="2800" b="1" dirty="0" smtClean="0"/>
              <a:t>       and avoid or minimize harmful ones</a:t>
            </a:r>
          </a:p>
          <a:p>
            <a:pPr marL="273050" indent="-273050"/>
            <a:r>
              <a:rPr lang="en-US" sz="2800" b="1" dirty="0" smtClean="0"/>
              <a:t>Schools –  develop targeted asset   improvement training; in lessons,  reading materials, physical equipment</a:t>
            </a:r>
          </a:p>
          <a:p>
            <a:pPr algn="ctr"/>
            <a:endParaRPr lang="en-US" sz="2800" b="1" dirty="0" smtClean="0"/>
          </a:p>
          <a:p>
            <a:pPr algn="ctr"/>
            <a:r>
              <a:rPr lang="en-US" sz="2800" b="1" dirty="0" smtClean="0"/>
              <a:t>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2895600"/>
          </a:xfrm>
        </p:spPr>
        <p:txBody>
          <a:bodyPr>
            <a:normAutofit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Who will carry out these adaptations?</a:t>
            </a:r>
            <a:br>
              <a:rPr lang="en-US" b="1" dirty="0" smtClean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66323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90600" y="2514600"/>
            <a:ext cx="7289800" cy="3611563"/>
          </a:xfrm>
        </p:spPr>
        <p:txBody>
          <a:bodyPr>
            <a:normAutofit fontScale="85000" lnSpcReduction="20000"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Safe</a:t>
            </a:r>
            <a:r>
              <a:rPr lang="en-US" sz="3600" b="1" dirty="0" smtClean="0"/>
              <a:t> – physical, emotional, medical</a:t>
            </a:r>
          </a:p>
          <a:p>
            <a:r>
              <a:rPr lang="en-US" sz="3600" b="1" dirty="0" smtClean="0">
                <a:solidFill>
                  <a:srgbClr val="FF0000"/>
                </a:solidFill>
              </a:rPr>
              <a:t>Comfortable</a:t>
            </a:r>
            <a:r>
              <a:rPr lang="en-US" sz="3600" b="1" dirty="0" smtClean="0"/>
              <a:t> – physical, emotional</a:t>
            </a:r>
          </a:p>
          <a:p>
            <a:r>
              <a:rPr lang="en-US" sz="3600" b="1" dirty="0" smtClean="0">
                <a:solidFill>
                  <a:srgbClr val="FF0000"/>
                </a:solidFill>
              </a:rPr>
              <a:t>Independence</a:t>
            </a:r>
            <a:r>
              <a:rPr lang="en-US" sz="3600" b="1" dirty="0" smtClean="0"/>
              <a:t> – psychological and financial to the extent possible</a:t>
            </a:r>
          </a:p>
          <a:p>
            <a:r>
              <a:rPr lang="en-US" sz="3600" b="1" dirty="0" smtClean="0">
                <a:solidFill>
                  <a:srgbClr val="FF0000"/>
                </a:solidFill>
              </a:rPr>
              <a:t>Growth</a:t>
            </a:r>
            <a:r>
              <a:rPr lang="en-US" sz="3600" b="1" dirty="0" smtClean="0"/>
              <a:t> – continued development of </a:t>
            </a:r>
            <a:r>
              <a:rPr lang="en-US" sz="3600" b="1" dirty="0" smtClean="0"/>
              <a:t> skills </a:t>
            </a:r>
            <a:r>
              <a:rPr lang="en-US" sz="3600" b="1" dirty="0" smtClean="0"/>
              <a:t>and talents </a:t>
            </a:r>
          </a:p>
          <a:p>
            <a:r>
              <a:rPr lang="en-US" sz="3600" b="1" dirty="0" smtClean="0">
                <a:solidFill>
                  <a:srgbClr val="FF0000"/>
                </a:solidFill>
              </a:rPr>
              <a:t>Social interaction </a:t>
            </a:r>
            <a:r>
              <a:rPr lang="en-US" sz="3600" b="1" dirty="0" smtClean="0"/>
              <a:t>– friendships, company, relationships</a:t>
            </a:r>
          </a:p>
          <a:p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828800"/>
          </a:xfrm>
        </p:spPr>
        <p:txBody>
          <a:bodyPr>
            <a:normAutofit/>
          </a:bodyPr>
          <a:lstStyle/>
          <a:p>
            <a:pPr>
              <a:tabLst>
                <a:tab pos="1549400" algn="l"/>
              </a:tabLst>
            </a:pPr>
            <a:r>
              <a:rPr lang="en-US" sz="4900" b="1" dirty="0" smtClean="0"/>
              <a:t>4. </a:t>
            </a:r>
            <a:r>
              <a:rPr lang="en-US" sz="4900" b="1" dirty="0" err="1" smtClean="0"/>
              <a:t>Accomodation</a:t>
            </a:r>
            <a:r>
              <a:rPr lang="en-US" sz="4900" b="1" dirty="0" smtClean="0"/>
              <a:t>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A place to work , play, and stay.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7883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067" y="2209800"/>
            <a:ext cx="7408333" cy="3916363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AWARENESS </a:t>
            </a:r>
            <a:r>
              <a:rPr lang="en-US" sz="2800" b="1" dirty="0" smtClean="0"/>
              <a:t>– PUBLIC EDUCATION</a:t>
            </a:r>
          </a:p>
          <a:p>
            <a:r>
              <a:rPr lang="en-US" sz="2800" b="1" dirty="0" smtClean="0">
                <a:solidFill>
                  <a:srgbClr val="C00000"/>
                </a:solidFill>
              </a:rPr>
              <a:t>ACCEPTANCE</a:t>
            </a:r>
            <a:r>
              <a:rPr lang="en-US" sz="2800" b="1" dirty="0" smtClean="0"/>
              <a:t> – PROTECTIVE LAWS</a:t>
            </a:r>
          </a:p>
          <a:p>
            <a:r>
              <a:rPr lang="en-US" sz="2800" b="1" dirty="0" smtClean="0">
                <a:solidFill>
                  <a:srgbClr val="C00000"/>
                </a:solidFill>
              </a:rPr>
              <a:t>ADAPTATION</a:t>
            </a:r>
            <a:r>
              <a:rPr lang="en-US" sz="2800" b="1" dirty="0" smtClean="0"/>
              <a:t> – PUBLIC SCHOOLS </a:t>
            </a:r>
            <a:r>
              <a:rPr lang="en-US" sz="2800" b="1" dirty="0" smtClean="0"/>
              <a:t>DELIVER  </a:t>
            </a:r>
            <a:r>
              <a:rPr lang="en-US" sz="2800" b="1" dirty="0" smtClean="0"/>
              <a:t>SPECIAL EDUCATION AND TRAINING PROGRAMS, HEALTH CARE AND DRUG BENEFITS,  SPECIAL PAY RATES</a:t>
            </a:r>
          </a:p>
          <a:p>
            <a:r>
              <a:rPr lang="en-US" sz="2800" b="1" dirty="0" smtClean="0">
                <a:solidFill>
                  <a:srgbClr val="C00000"/>
                </a:solidFill>
              </a:rPr>
              <a:t>ACCOMODATION</a:t>
            </a:r>
            <a:r>
              <a:rPr lang="en-US" sz="2800" b="1" dirty="0" smtClean="0"/>
              <a:t> - GOV’T SUPPORTED ASSISTED HOUSING FOR AUTISTIC ADULTS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71907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GOVERNMENT</a:t>
            </a:r>
            <a:br>
              <a:rPr lang="en-US" b="1" dirty="0" smtClean="0"/>
            </a:br>
            <a:r>
              <a:rPr lang="en-US" b="1" dirty="0" smtClean="0"/>
              <a:t> must be a Major Partner</a:t>
            </a:r>
            <a:br>
              <a:rPr lang="en-US" b="1" dirty="0" smtClean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821354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1" y="2286000"/>
            <a:ext cx="8610600" cy="384016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800" b="1" dirty="0" smtClean="0"/>
          </a:p>
          <a:p>
            <a:pPr marL="0" indent="0">
              <a:buNone/>
            </a:pPr>
            <a:r>
              <a:rPr lang="en-US" sz="2800" b="1" dirty="0" smtClean="0"/>
              <a:t>						</a:t>
            </a:r>
            <a:r>
              <a:rPr lang="en-US" sz="2800" b="1" dirty="0" err="1" smtClean="0"/>
              <a:t>Accomodation</a:t>
            </a:r>
            <a:endParaRPr lang="en-US" sz="2800" b="1" dirty="0" smtClean="0"/>
          </a:p>
          <a:p>
            <a:pPr marL="0" indent="0">
              <a:buNone/>
            </a:pPr>
            <a:r>
              <a:rPr lang="en-US" sz="2800" b="1" dirty="0" smtClean="0"/>
              <a:t>				Adaptation</a:t>
            </a:r>
            <a:endParaRPr lang="en-US" sz="2800" b="1" dirty="0"/>
          </a:p>
          <a:p>
            <a:pPr marL="0" indent="0">
              <a:buNone/>
            </a:pPr>
            <a:r>
              <a:rPr lang="en-US" sz="2800" b="1" dirty="0" smtClean="0"/>
              <a:t>		Acceptance</a:t>
            </a:r>
          </a:p>
          <a:p>
            <a:pPr marL="0" indent="0">
              <a:buNone/>
            </a:pPr>
            <a:r>
              <a:rPr lang="en-US" sz="2800" b="1" dirty="0" smtClean="0"/>
              <a:t> Awareness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</a:t>
            </a:r>
            <a:r>
              <a:rPr lang="en-US" sz="1800" b="1" dirty="0" smtClean="0"/>
              <a:t>Childhood</a:t>
            </a:r>
            <a:r>
              <a:rPr lang="en-US" sz="2800" dirty="0" smtClean="0"/>
              <a:t> 	</a:t>
            </a:r>
            <a:r>
              <a:rPr lang="en-US" sz="1800" b="1" dirty="0" smtClean="0"/>
              <a:t>Adolescence</a:t>
            </a:r>
            <a:r>
              <a:rPr lang="en-US" sz="1800" dirty="0" smtClean="0"/>
              <a:t>	</a:t>
            </a:r>
            <a:r>
              <a:rPr lang="en-US" sz="1800" b="1" dirty="0" smtClean="0"/>
              <a:t>Young adulthood	         Adulthood to Later age	</a:t>
            </a:r>
            <a:r>
              <a:rPr lang="en-US" sz="2800" b="1" dirty="0" smtClean="0"/>
              <a:t>	</a:t>
            </a:r>
            <a:endParaRPr lang="en-US" sz="28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795272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The 4 As in Societal Response to Autism</a:t>
            </a:r>
            <a:br>
              <a:rPr lang="en-US" sz="3600" b="1" dirty="0" smtClean="0"/>
            </a:br>
            <a:r>
              <a:rPr lang="en-US" sz="3600" b="1" dirty="0" smtClean="0"/>
              <a:t>The critical time points </a:t>
            </a:r>
            <a:endParaRPr lang="en-US" sz="3600" b="1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990600" y="4724400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895600" y="4267200"/>
            <a:ext cx="0" cy="647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724400" y="3657600"/>
            <a:ext cx="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6858000" y="3200400"/>
            <a:ext cx="0" cy="1714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856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/>
          <a:lstStyle/>
          <a:p>
            <a:r>
              <a:rPr lang="en-US" dirty="0" smtClean="0"/>
              <a:t>A Special Place Envisioned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276350"/>
            <a:ext cx="6872817" cy="5154613"/>
          </a:xfrm>
        </p:spPr>
      </p:pic>
    </p:spTree>
    <p:extLst>
      <p:ext uri="{BB962C8B-B14F-4D97-AF65-F5344CB8AC3E}">
        <p14:creationId xmlns:p14="http://schemas.microsoft.com/office/powerpoint/2010/main" val="422346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1905000"/>
            <a:ext cx="7408333" cy="4221163"/>
          </a:xfrm>
        </p:spPr>
        <p:txBody>
          <a:bodyPr>
            <a:normAutofit fontScale="92500"/>
          </a:bodyPr>
          <a:lstStyle/>
          <a:p>
            <a:endParaRPr lang="en-US" dirty="0" smtClean="0"/>
          </a:p>
          <a:p>
            <a:r>
              <a:rPr lang="en-US" dirty="0" smtClean="0">
                <a:hlinkClick r:id="rId3"/>
              </a:rPr>
              <a:t>www.adultautismphil@gmail.com</a:t>
            </a:r>
            <a:r>
              <a:rPr lang="en-US" dirty="0" smtClean="0"/>
              <a:t> or AAAP Today</a:t>
            </a:r>
          </a:p>
          <a:p>
            <a:r>
              <a:rPr lang="en-US" dirty="0" smtClean="0">
                <a:hlinkClick r:id="rId4"/>
              </a:rPr>
              <a:t>http://adultautismphil.wordpress.com</a:t>
            </a:r>
            <a:endParaRPr lang="en-US" dirty="0" smtClean="0"/>
          </a:p>
          <a:p>
            <a:r>
              <a:rPr lang="en-US" dirty="0" smtClean="0"/>
              <a:t>Facebook: Association for Adults with Autism Philippines</a:t>
            </a:r>
          </a:p>
          <a:p>
            <a:endParaRPr lang="en-US" dirty="0"/>
          </a:p>
          <a:p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Growing Up with Autism: Journeys of Hope, Devotion, and Love</a:t>
            </a:r>
            <a:r>
              <a:rPr lang="en-US" dirty="0" smtClean="0"/>
              <a:t>. An anthology of narratives written by AAAP parents, edited by Lirio Covey. Available in hard copy at </a:t>
            </a:r>
            <a:r>
              <a:rPr lang="en-US" dirty="0" err="1" smtClean="0"/>
              <a:t>Vico’s</a:t>
            </a:r>
            <a:r>
              <a:rPr lang="en-US" dirty="0" smtClean="0"/>
              <a:t> </a:t>
            </a:r>
            <a:r>
              <a:rPr lang="en-US" dirty="0" err="1" smtClean="0"/>
              <a:t>Artism</a:t>
            </a:r>
            <a:r>
              <a:rPr lang="en-US" dirty="0" smtClean="0"/>
              <a:t> Gallery (Pasig) and </a:t>
            </a:r>
            <a:r>
              <a:rPr lang="en-US" dirty="0" err="1" smtClean="0"/>
              <a:t>ebook</a:t>
            </a:r>
            <a:r>
              <a:rPr lang="en-US" dirty="0" smtClean="0"/>
              <a:t> in Amazon.com and Barnes and Nobles.com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AAAP</a:t>
            </a:r>
            <a:br>
              <a:rPr lang="en-US" dirty="0" smtClean="0"/>
            </a:br>
            <a:r>
              <a:rPr lang="en-US" sz="2400" b="1" dirty="0" smtClean="0"/>
              <a:t>Association for Adults with Autism Philippines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718377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20355</TotalTime>
  <Words>512</Words>
  <Application>Microsoft Office PowerPoint</Application>
  <PresentationFormat>On-screen Show (4:3)</PresentationFormat>
  <Paragraphs>120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Waveform</vt:lpstr>
      <vt:lpstr>  Four As of Autism: a societal response </vt:lpstr>
      <vt:lpstr>Society’s Responses   </vt:lpstr>
      <vt:lpstr>What they are, what they are not.</vt:lpstr>
      <vt:lpstr>When actualizing the 4 As - </vt:lpstr>
      <vt:lpstr>If you’ve seen  one person with autism,  you’ve seen  one person with autism.</vt:lpstr>
      <vt:lpstr>   If you’ve seen  one autism family,  you’ve seen  one autism family.</vt:lpstr>
      <vt:lpstr>1. AWARENESS: Autism Spectrum Disorder Characteristics  in DSM-V</vt:lpstr>
      <vt:lpstr>Who must be aware when and if autism is present? </vt:lpstr>
      <vt:lpstr>2. ACCEPTANCE </vt:lpstr>
      <vt:lpstr> From whom will acceptance come ?  </vt:lpstr>
      <vt:lpstr>3. Adaptation</vt:lpstr>
      <vt:lpstr> Who will carry out these adaptations? </vt:lpstr>
      <vt:lpstr>4. Accomodation  A place to work , play, and stay.</vt:lpstr>
      <vt:lpstr>GOVERNMENT  must be a Major Partner </vt:lpstr>
      <vt:lpstr>The 4 As in Societal Response to Autism The critical time points </vt:lpstr>
      <vt:lpstr>A Special Place Envisioned</vt:lpstr>
      <vt:lpstr>AAAP Association for Adults with Autism Philippines</vt:lpstr>
    </vt:vector>
  </TitlesOfParts>
  <Company>Columbia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Lirio</dc:creator>
  <cp:lastModifiedBy>Lirio </cp:lastModifiedBy>
  <cp:revision>71</cp:revision>
  <dcterms:created xsi:type="dcterms:W3CDTF">2016-09-25T00:54:12Z</dcterms:created>
  <dcterms:modified xsi:type="dcterms:W3CDTF">2018-01-18T07:22:32Z</dcterms:modified>
</cp:coreProperties>
</file>