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4"/>
  </p:notesMasterIdLst>
  <p:sldIdLst>
    <p:sldId id="257"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328" r:id="rId39"/>
    <p:sldId id="297" r:id="rId40"/>
    <p:sldId id="299" r:id="rId41"/>
    <p:sldId id="303" r:id="rId42"/>
    <p:sldId id="304" r:id="rId43"/>
    <p:sldId id="305" r:id="rId44"/>
    <p:sldId id="309" r:id="rId45"/>
    <p:sldId id="311" r:id="rId46"/>
    <p:sldId id="330" r:id="rId47"/>
    <p:sldId id="331" r:id="rId48"/>
    <p:sldId id="332" r:id="rId49"/>
    <p:sldId id="333" r:id="rId50"/>
    <p:sldId id="334" r:id="rId51"/>
    <p:sldId id="335" r:id="rId52"/>
    <p:sldId id="32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29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4" d="100"/>
          <a:sy n="74" d="100"/>
        </p:scale>
        <p:origin x="-1182" y="-72"/>
      </p:cViewPr>
      <p:guideLst>
        <p:guide orient="horz" pos="2160"/>
        <p:guide pos="2880"/>
      </p:guideLst>
    </p:cSldViewPr>
  </p:slideViewPr>
  <p:notesTextViewPr>
    <p:cViewPr>
      <p:scale>
        <a:sx n="1" d="1"/>
        <a:sy n="1" d="1"/>
      </p:scale>
      <p:origin x="0" y="0"/>
    </p:cViewPr>
  </p:notesTextViewPr>
  <p:sorterViewPr>
    <p:cViewPr>
      <p:scale>
        <a:sx n="100" d="100"/>
        <a:sy n="100" d="100"/>
      </p:scale>
      <p:origin x="0" y="108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DCC1EA-D2F8-4796-9158-B3800396A5BE}" type="datetimeFigureOut">
              <a:rPr lang="en-PH" smtClean="0"/>
              <a:t>11/30/2014</a:t>
            </a:fld>
            <a:endParaRPr lang="en-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5E4C4F-F907-4568-8493-E6A98898883A}" type="slidenum">
              <a:rPr lang="en-PH" smtClean="0"/>
              <a:t>‹#›</a:t>
            </a:fld>
            <a:endParaRPr lang="en-PH"/>
          </a:p>
        </p:txBody>
      </p:sp>
    </p:spTree>
    <p:extLst>
      <p:ext uri="{BB962C8B-B14F-4D97-AF65-F5344CB8AC3E}">
        <p14:creationId xmlns:p14="http://schemas.microsoft.com/office/powerpoint/2010/main" val="3764268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epilepsyclassroom.com/epilepsy/epilepsy_glossary.aspx"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epilepsyclassroom.com/epilepsy/epilepsy_glossary.aspx"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epilepsyclassroom.com/epilepsy/epilepsy_glossary.aspx"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1</a:t>
            </a:fld>
            <a:endParaRPr lang="en-PH"/>
          </a:p>
        </p:txBody>
      </p:sp>
    </p:spTree>
    <p:extLst>
      <p:ext uri="{BB962C8B-B14F-4D97-AF65-F5344CB8AC3E}">
        <p14:creationId xmlns:p14="http://schemas.microsoft.com/office/powerpoint/2010/main" val="2432818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2</a:t>
            </a:fld>
            <a:endParaRPr lang="en-PH"/>
          </a:p>
        </p:txBody>
      </p:sp>
    </p:spTree>
    <p:extLst>
      <p:ext uri="{BB962C8B-B14F-4D97-AF65-F5344CB8AC3E}">
        <p14:creationId xmlns:p14="http://schemas.microsoft.com/office/powerpoint/2010/main" val="1849674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pPr eaLnBrk="1" hangingPunct="1"/>
            <a:r>
              <a:rPr lang="en-US" altLang="en-US" smtClean="0"/>
              <a:t>6-35% epilepsy; 6-60% with EEG abnormalities</a:t>
            </a:r>
          </a:p>
        </p:txBody>
      </p:sp>
      <p:sp>
        <p:nvSpPr>
          <p:cNvPr id="41988" name="Slide Number Placeholder 3"/>
          <p:cNvSpPr>
            <a:spLocks noGrp="1"/>
          </p:cNvSpPr>
          <p:nvPr>
            <p:ph type="sldNum" sz="quarter" idx="5"/>
          </p:nvPr>
        </p:nvSpPr>
        <p:spPr>
          <a:noFill/>
        </p:spPr>
        <p:txBody>
          <a:bodyPr/>
          <a:lstStyle>
            <a:lvl1pPr>
              <a:defRPr>
                <a:solidFill>
                  <a:schemeClr val="tx1"/>
                </a:solidFill>
                <a:latin typeface="Arial" charset="0"/>
                <a:cs typeface="Arial" charset="0"/>
              </a:defRPr>
            </a:lvl1pPr>
            <a:lvl2pPr marL="742909" indent="-285734">
              <a:defRPr>
                <a:solidFill>
                  <a:schemeClr val="tx1"/>
                </a:solidFill>
                <a:latin typeface="Arial" charset="0"/>
                <a:cs typeface="Arial" charset="0"/>
              </a:defRPr>
            </a:lvl2pPr>
            <a:lvl3pPr marL="1142937" indent="-228587">
              <a:defRPr>
                <a:solidFill>
                  <a:schemeClr val="tx1"/>
                </a:solidFill>
                <a:latin typeface="Arial" charset="0"/>
                <a:cs typeface="Arial" charset="0"/>
              </a:defRPr>
            </a:lvl3pPr>
            <a:lvl4pPr marL="1600112" indent="-228587">
              <a:defRPr>
                <a:solidFill>
                  <a:schemeClr val="tx1"/>
                </a:solidFill>
                <a:latin typeface="Arial" charset="0"/>
                <a:cs typeface="Arial" charset="0"/>
              </a:defRPr>
            </a:lvl4pPr>
            <a:lvl5pPr marL="2057287" indent="-228587">
              <a:defRPr>
                <a:solidFill>
                  <a:schemeClr val="tx1"/>
                </a:solidFill>
                <a:latin typeface="Arial" charset="0"/>
                <a:cs typeface="Arial" charset="0"/>
              </a:defRPr>
            </a:lvl5pPr>
            <a:lvl6pPr marL="2514461" indent="-228587" eaLnBrk="0" fontAlgn="base" hangingPunct="0">
              <a:spcBef>
                <a:spcPct val="0"/>
              </a:spcBef>
              <a:spcAft>
                <a:spcPct val="0"/>
              </a:spcAft>
              <a:defRPr>
                <a:solidFill>
                  <a:schemeClr val="tx1"/>
                </a:solidFill>
                <a:latin typeface="Arial" charset="0"/>
                <a:cs typeface="Arial" charset="0"/>
              </a:defRPr>
            </a:lvl6pPr>
            <a:lvl7pPr marL="2971635" indent="-228587" eaLnBrk="0" fontAlgn="base" hangingPunct="0">
              <a:spcBef>
                <a:spcPct val="0"/>
              </a:spcBef>
              <a:spcAft>
                <a:spcPct val="0"/>
              </a:spcAft>
              <a:defRPr>
                <a:solidFill>
                  <a:schemeClr val="tx1"/>
                </a:solidFill>
                <a:latin typeface="Arial" charset="0"/>
                <a:cs typeface="Arial" charset="0"/>
              </a:defRPr>
            </a:lvl7pPr>
            <a:lvl8pPr marL="3428810" indent="-228587" eaLnBrk="0" fontAlgn="base" hangingPunct="0">
              <a:spcBef>
                <a:spcPct val="0"/>
              </a:spcBef>
              <a:spcAft>
                <a:spcPct val="0"/>
              </a:spcAft>
              <a:defRPr>
                <a:solidFill>
                  <a:schemeClr val="tx1"/>
                </a:solidFill>
                <a:latin typeface="Arial" charset="0"/>
                <a:cs typeface="Arial" charset="0"/>
              </a:defRPr>
            </a:lvl8pPr>
            <a:lvl9pPr marL="3885985" indent="-228587" eaLnBrk="0" fontAlgn="base" hangingPunct="0">
              <a:spcBef>
                <a:spcPct val="0"/>
              </a:spcBef>
              <a:spcAft>
                <a:spcPct val="0"/>
              </a:spcAft>
              <a:defRPr>
                <a:solidFill>
                  <a:schemeClr val="tx1"/>
                </a:solidFill>
                <a:latin typeface="Arial" charset="0"/>
                <a:cs typeface="Arial" charset="0"/>
              </a:defRPr>
            </a:lvl9pPr>
          </a:lstStyle>
          <a:p>
            <a:fld id="{482E790E-D6D5-48FA-86DD-0609C59C9CA8}" type="slidenum">
              <a:rPr lang="en-US" altLang="en-US" smtClean="0"/>
              <a:pPr/>
              <a:t>3</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a:t>
            </a:fld>
            <a:endParaRPr lang="en-PH"/>
          </a:p>
        </p:txBody>
      </p:sp>
    </p:spTree>
    <p:extLst>
      <p:ext uri="{BB962C8B-B14F-4D97-AF65-F5344CB8AC3E}">
        <p14:creationId xmlns:p14="http://schemas.microsoft.com/office/powerpoint/2010/main" val="121435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5</a:t>
            </a:fld>
            <a:endParaRPr lang="en-PH"/>
          </a:p>
        </p:txBody>
      </p:sp>
    </p:spTree>
    <p:extLst>
      <p:ext uri="{BB962C8B-B14F-4D97-AF65-F5344CB8AC3E}">
        <p14:creationId xmlns:p14="http://schemas.microsoft.com/office/powerpoint/2010/main" val="1208697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6</a:t>
            </a:fld>
            <a:endParaRPr lang="en-PH"/>
          </a:p>
        </p:txBody>
      </p:sp>
    </p:spTree>
    <p:extLst>
      <p:ext uri="{BB962C8B-B14F-4D97-AF65-F5344CB8AC3E}">
        <p14:creationId xmlns:p14="http://schemas.microsoft.com/office/powerpoint/2010/main" val="1056709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7</a:t>
            </a:fld>
            <a:endParaRPr lang="en-PH"/>
          </a:p>
        </p:txBody>
      </p:sp>
    </p:spTree>
    <p:extLst>
      <p:ext uri="{BB962C8B-B14F-4D97-AF65-F5344CB8AC3E}">
        <p14:creationId xmlns:p14="http://schemas.microsoft.com/office/powerpoint/2010/main" val="1729282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747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60744EAF-68E1-4996-BCF9-ECD8ED177354}"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9</a:t>
            </a:fld>
            <a:endParaRPr lang="en-PH"/>
          </a:p>
        </p:txBody>
      </p:sp>
    </p:spTree>
    <p:extLst>
      <p:ext uri="{BB962C8B-B14F-4D97-AF65-F5344CB8AC3E}">
        <p14:creationId xmlns:p14="http://schemas.microsoft.com/office/powerpoint/2010/main" val="3994359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10</a:t>
            </a:fld>
            <a:endParaRPr lang="en-PH"/>
          </a:p>
        </p:txBody>
      </p:sp>
    </p:spTree>
    <p:extLst>
      <p:ext uri="{BB962C8B-B14F-4D97-AF65-F5344CB8AC3E}">
        <p14:creationId xmlns:p14="http://schemas.microsoft.com/office/powerpoint/2010/main" val="1075524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r>
              <a:rPr lang="en-US" smtClean="0"/>
              <a:t>GPRC CNS 51 TG 0903 LEV</a:t>
            </a: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776245">
              <a:spcBef>
                <a:spcPct val="0"/>
              </a:spcBef>
            </a:pPr>
            <a:r>
              <a:rPr lang="en-US" smtClean="0">
                <a:latin typeface="Arial" pitchFamily="34" charset="0"/>
              </a:rPr>
              <a:t>These account for 65.5% of the aetiology of epilepsy. Majority of the cases of epilepsy have no identifiable cause and are therefore described as idiopathic.</a:t>
            </a:r>
          </a:p>
          <a:p>
            <a:pPr defTabSz="776245">
              <a:spcBef>
                <a:spcPct val="0"/>
              </a:spcBef>
            </a:pPr>
            <a:endParaRPr lang="en-US" smtClean="0">
              <a:latin typeface="Arial" pitchFamily="34" charset="0"/>
            </a:endParaRPr>
          </a:p>
          <a:p>
            <a:pPr defTabSz="776245">
              <a:spcBef>
                <a:spcPct val="0"/>
              </a:spcBef>
            </a:pPr>
            <a:r>
              <a:rPr lang="en-US" smtClean="0">
                <a:latin typeface="Arial" pitchFamily="34" charset="0"/>
              </a:rPr>
              <a:t>Other aetiology:</a:t>
            </a:r>
          </a:p>
          <a:p>
            <a:pPr defTabSz="776245">
              <a:spcBef>
                <a:spcPct val="0"/>
              </a:spcBef>
            </a:pPr>
            <a:r>
              <a:rPr lang="en-US" smtClean="0">
                <a:latin typeface="Arial" pitchFamily="34" charset="0"/>
              </a:rPr>
              <a:t>-degenerative brain disorder</a:t>
            </a:r>
          </a:p>
          <a:p>
            <a:pPr defTabSz="776245">
              <a:spcBef>
                <a:spcPct val="0"/>
              </a:spcBef>
            </a:pPr>
            <a:r>
              <a:rPr lang="en-US" smtClean="0">
                <a:latin typeface="Arial" pitchFamily="34" charset="0"/>
              </a:rPr>
              <a:t>- infection</a:t>
            </a:r>
          </a:p>
          <a:p>
            <a:pPr defTabSz="776245">
              <a:spcBef>
                <a:spcPct val="0"/>
              </a:spcBef>
            </a:pPr>
            <a:r>
              <a:rPr lang="en-US" smtClean="0">
                <a:latin typeface="Arial" pitchFamily="34" charset="0"/>
              </a:rPr>
              <a:t>-neoplasm (tumour)</a:t>
            </a:r>
          </a:p>
          <a:p>
            <a:pPr defTabSz="776245">
              <a:spcBef>
                <a:spcPct val="0"/>
              </a:spcBef>
            </a:pPr>
            <a:r>
              <a:rPr lang="en-US" smtClean="0">
                <a:latin typeface="Arial" pitchFamily="34" charset="0"/>
              </a:rPr>
              <a:t>- vascular injury</a:t>
            </a:r>
          </a:p>
          <a:p>
            <a:pPr defTabSz="776245">
              <a:spcBef>
                <a:spcPct val="0"/>
              </a:spcBef>
            </a:pPr>
            <a:r>
              <a:rPr lang="en-US" smtClean="0">
                <a:latin typeface="Arial" pitchFamily="34" charset="0"/>
              </a:rPr>
              <a:t>- trauma</a:t>
            </a:r>
          </a:p>
          <a:p>
            <a:pPr defTabSz="776245">
              <a:spcBef>
                <a:spcPct val="0"/>
              </a:spcBef>
            </a:pPr>
            <a:r>
              <a:rPr lang="en-US" smtClean="0">
                <a:latin typeface="Arial" pitchFamily="34" charset="0"/>
              </a:rPr>
              <a:t>congenital causes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63880F1-6E01-D541-938A-DCD43463E793}" type="slidenum">
              <a:rPr lang="en-US"/>
              <a:pPr/>
              <a:t>12</a:t>
            </a:fld>
            <a:endParaRPr lang="en-US"/>
          </a:p>
        </p:txBody>
      </p:sp>
      <p:sp>
        <p:nvSpPr>
          <p:cNvPr id="16386"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16387" name="Notes Placeholder 2"/>
          <p:cNvSpPr>
            <a:spLocks noGrp="1"/>
          </p:cNvSpPr>
          <p:nvPr>
            <p:ph type="body" idx="1"/>
          </p:nvPr>
        </p:nvSpPr>
        <p:spPr/>
        <p:txBody>
          <a:bodyPr/>
          <a:lstStyle/>
          <a:p>
            <a:r>
              <a:rPr lang="en-US"/>
              <a:t>So new concepts and terminology for organizing the epilepsies have been recommended. This is an ORGANIZATION rather than a Classification as we are not realistically at the point at which we can classify according to the biology of these disorders in a scientific way.</a:t>
            </a:r>
          </a:p>
          <a:p>
            <a:r>
              <a:rPr lang="en-US"/>
              <a:t>In this presentation we will discuss what we have done in the new organization.</a:t>
            </a:r>
          </a:p>
        </p:txBody>
      </p:sp>
      <p:sp>
        <p:nvSpPr>
          <p:cNvPr id="1638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r"/>
            <a:fld id="{76267207-3695-A34B-8617-AE1470F4B879}" type="slidenum">
              <a:rPr lang="en-US" sz="1200">
                <a:cs typeface="ＭＳ Ｐゴシック" charset="0"/>
              </a:rPr>
              <a:pPr algn="r"/>
              <a:t>12</a:t>
            </a:fld>
            <a:endParaRPr lang="en-US" sz="120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B9732B4C-43F8-3140-BDB1-A6674272216A}" type="slidenum">
              <a:rPr lang="en-US"/>
              <a:pPr>
                <a:defRPr/>
              </a:pPr>
              <a:t>13</a:t>
            </a:fld>
            <a:endParaRPr lang="en-US"/>
          </a:p>
        </p:txBody>
      </p:sp>
      <p:sp>
        <p:nvSpPr>
          <p:cNvPr id="36866"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36867"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p>
        </p:txBody>
      </p:sp>
      <p:sp>
        <p:nvSpPr>
          <p:cNvPr id="3994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2BE96B5-EB49-CE45-82B6-E86BA01EC02D}" type="slidenum">
              <a:rPr lang="en-US" sz="1200"/>
              <a:pPr algn="r" eaLnBrk="1" hangingPunct="1"/>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14</a:t>
            </a:fld>
            <a:endParaRPr lang="en-PH"/>
          </a:p>
        </p:txBody>
      </p:sp>
    </p:spTree>
    <p:extLst>
      <p:ext uri="{BB962C8B-B14F-4D97-AF65-F5344CB8AC3E}">
        <p14:creationId xmlns:p14="http://schemas.microsoft.com/office/powerpoint/2010/main" val="3699531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839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33A38155-2763-4A0E-8CCE-557BE2FC14C7}"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C5C5C11B-D60E-E844-AD11-23EE60B5A2FE}" type="slidenum">
              <a:rPr lang="en-US"/>
              <a:pPr>
                <a:defRPr/>
              </a:pPr>
              <a:t>16</a:t>
            </a:fld>
            <a:endParaRPr lang="en-US"/>
          </a:p>
        </p:txBody>
      </p:sp>
      <p:sp>
        <p:nvSpPr>
          <p:cNvPr id="20482"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20483" name="Notes Placeholder 2"/>
          <p:cNvSpPr>
            <a:spLocks noGrp="1"/>
          </p:cNvSpPr>
          <p:nvPr>
            <p:ph type="body" idx="1"/>
          </p:nvPr>
        </p:nvSpPr>
        <p:spPr/>
        <p:txBody>
          <a:bodyPr/>
          <a:lstStyle/>
          <a:p>
            <a:pPr eaLnBrk="1" hangingPunct="1">
              <a:defRPr/>
            </a:pPr>
            <a:endParaRPr lang="en-US" smtClean="0"/>
          </a:p>
        </p:txBody>
      </p:sp>
      <p:sp>
        <p:nvSpPr>
          <p:cNvPr id="2355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74753534-0561-C14F-B714-6E0C5E043C6D}" type="slidenum">
              <a:rPr lang="en-US" sz="1200"/>
              <a:pPr algn="r" eaLnBrk="1" hangingPunct="1"/>
              <a:t>16</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28101742-F48D-9640-8A9B-7E720C1C308B}" type="slidenum">
              <a:rPr lang="en-US"/>
              <a:pPr>
                <a:defRPr/>
              </a:pPr>
              <a:t>17</a:t>
            </a:fld>
            <a:endParaRPr lang="en-US"/>
          </a:p>
        </p:txBody>
      </p:sp>
      <p:sp>
        <p:nvSpPr>
          <p:cNvPr id="22530"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22531"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p>
        </p:txBody>
      </p:sp>
      <p:sp>
        <p:nvSpPr>
          <p:cNvPr id="256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1B976CBC-89B5-B24C-AA86-3EA5DCD86A27}" type="slidenum">
              <a:rPr lang="en-US" sz="1200"/>
              <a:pPr algn="r" eaLnBrk="1" hangingPunct="1"/>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18</a:t>
            </a:fld>
            <a:endParaRPr lang="en-PH"/>
          </a:p>
        </p:txBody>
      </p:sp>
    </p:spTree>
    <p:extLst>
      <p:ext uri="{BB962C8B-B14F-4D97-AF65-F5344CB8AC3E}">
        <p14:creationId xmlns:p14="http://schemas.microsoft.com/office/powerpoint/2010/main" val="3239096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8790567B-8C1F-4C14-BD86-B3A385F6CC30}"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136DA646-8209-4B4C-9423-C75D108A7207}"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870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94E4C56F-8CB6-4E0F-A57C-C0E07CA4DF03}"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32E091B3-9F45-1040-ADFE-1AC2AEDF8EBB}" type="slidenum">
              <a:rPr lang="en-US"/>
              <a:pPr>
                <a:defRPr/>
              </a:pPr>
              <a:t>22</a:t>
            </a:fld>
            <a:endParaRPr lang="en-US"/>
          </a:p>
        </p:txBody>
      </p:sp>
      <p:sp>
        <p:nvSpPr>
          <p:cNvPr id="24578"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24579"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p>
        </p:txBody>
      </p:sp>
      <p:sp>
        <p:nvSpPr>
          <p:cNvPr id="276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8042DE18-39E3-7B4D-9F95-51F881E3C5D4}" type="slidenum">
              <a:rPr lang="en-US" sz="1200"/>
              <a:pPr algn="r" eaLnBrk="1" hangingPunct="1"/>
              <a:t>22</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880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628805A8-126E-4956-8546-5BBF42884B08}"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226A9335-16A5-DE42-890B-479AF135DB12}" type="slidenum">
              <a:rPr lang="en-US"/>
              <a:pPr>
                <a:defRPr/>
              </a:pPr>
              <a:t>24</a:t>
            </a:fld>
            <a:endParaRPr lang="en-US"/>
          </a:p>
        </p:txBody>
      </p:sp>
      <p:sp>
        <p:nvSpPr>
          <p:cNvPr id="26626"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26627"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p>
        </p:txBody>
      </p:sp>
      <p:sp>
        <p:nvSpPr>
          <p:cNvPr id="297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73FFEEE3-ED51-AD46-9000-7B9368F9C091}" type="slidenum">
              <a:rPr lang="en-US" sz="1200"/>
              <a:pPr algn="r" eaLnBrk="1" hangingPunct="1"/>
              <a:t>24</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778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5A41F8A3-4BC6-42ED-A917-8C2DD434E3A4}" type="slidenum">
              <a:rPr lang="en-US" smtClean="0">
                <a:latin typeface="Calibri" pitchFamily="34" charset="0"/>
              </a:rPr>
              <a:pPr fontAlgn="base">
                <a:spcBef>
                  <a:spcPct val="0"/>
                </a:spcBef>
                <a:spcAft>
                  <a:spcPct val="0"/>
                </a:spcAft>
                <a:defRPr/>
              </a:pPr>
              <a:t>25</a:t>
            </a:fld>
            <a:endParaRPr lang="en-US" smtClean="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7EF7F091-7866-224D-87DF-C1A07F278EA1}" type="slidenum">
              <a:rPr lang="en-US"/>
              <a:pPr>
                <a:defRPr/>
              </a:pPr>
              <a:t>26</a:t>
            </a:fld>
            <a:endParaRPr lang="en-US"/>
          </a:p>
        </p:txBody>
      </p:sp>
      <p:sp>
        <p:nvSpPr>
          <p:cNvPr id="28674"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28675" name="Notes Placeholder 2"/>
          <p:cNvSpPr>
            <a:spLocks noGrp="1"/>
          </p:cNvSpPr>
          <p:nvPr>
            <p:ph type="body" idx="1"/>
          </p:nvPr>
        </p:nvSpPr>
        <p:spPr>
          <a:ln>
            <a:solidFill>
              <a:srgbClr val="000000"/>
            </a:solidFill>
            <a:miter lim="800000"/>
            <a:headEnd/>
            <a:tailEnd/>
          </a:ln>
        </p:spPr>
        <p:txBody>
          <a:bodyPr/>
          <a:lstStyle/>
          <a:p>
            <a:pPr eaLnBrk="1" hangingPunct="1">
              <a:defRPr/>
            </a:pPr>
            <a:r>
              <a:rPr lang="en-US" smtClean="0"/>
              <a:t>It is now well understood that </a:t>
            </a:r>
            <a:r>
              <a:rPr lang="ja-JP" altLang="en-US" smtClean="0">
                <a:latin typeface="Arial"/>
              </a:rPr>
              <a:t>“</a:t>
            </a:r>
            <a:r>
              <a:rPr lang="en-US" altLang="ja-JP" smtClean="0"/>
              <a:t>generalized</a:t>
            </a:r>
            <a:r>
              <a:rPr lang="ja-JP" altLang="en-US" smtClean="0">
                <a:latin typeface="Arial"/>
              </a:rPr>
              <a:t>”</a:t>
            </a:r>
            <a:r>
              <a:rPr lang="en-US" altLang="ja-JP" smtClean="0"/>
              <a:t> seizures do not involve the whole brain, but rather networks in the brain. We have reconceptualized the term generalized in recognition of this and it is defined as above. Thus generalized seizures are now </a:t>
            </a:r>
            <a:r>
              <a:rPr lang="ja-JP" altLang="en-US" smtClean="0">
                <a:latin typeface="Arial"/>
              </a:rPr>
              <a:t>“</a:t>
            </a:r>
            <a:r>
              <a:rPr lang="en-US" altLang="ja-JP" smtClean="0"/>
              <a:t>allowed</a:t>
            </a:r>
            <a:r>
              <a:rPr lang="ja-JP" altLang="en-US" smtClean="0">
                <a:latin typeface="Arial"/>
              </a:rPr>
              <a:t>”</a:t>
            </a:r>
            <a:r>
              <a:rPr lang="en-US" altLang="ja-JP" smtClean="0"/>
              <a:t> to arise from focal lesions as the definition acknowledges this is often the case in epileptic spasms, atonic and tonic seizures. </a:t>
            </a:r>
          </a:p>
          <a:p>
            <a:pPr eaLnBrk="1" hangingPunct="1">
              <a:defRPr/>
            </a:pPr>
            <a:endParaRPr lang="en-US" smtClean="0"/>
          </a:p>
        </p:txBody>
      </p:sp>
      <p:sp>
        <p:nvSpPr>
          <p:cNvPr id="317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A148E2C2-73F0-5D4F-AE47-508B274EA1C2}" type="slidenum">
              <a:rPr lang="en-US" sz="1200"/>
              <a:pPr algn="r" eaLnBrk="1" hangingPunct="1"/>
              <a:t>26</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0965152B-6BB4-374E-8359-B3196FAAE66F}" type="slidenum">
              <a:rPr lang="en-US"/>
              <a:pPr>
                <a:defRPr/>
              </a:pPr>
              <a:t>27</a:t>
            </a:fld>
            <a:endParaRPr lang="en-US"/>
          </a:p>
        </p:txBody>
      </p:sp>
      <p:sp>
        <p:nvSpPr>
          <p:cNvPr id="30722"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30723"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t>Here is a diagram that shows a conceptual network for generalized seizures involving the corticothalamic circuitry. Theoretically a generalized seizure could start at different points in the network and engage bilaterally distributed networks. Thus a seizure could start frontally or even parietally.The key point is that a generalized seizure can start from a focal point. </a:t>
            </a:r>
          </a:p>
        </p:txBody>
      </p:sp>
      <p:sp>
        <p:nvSpPr>
          <p:cNvPr id="3379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AB8F91A-0540-D346-9A04-6AC56D3B0346}" type="slidenum">
              <a:rPr lang="en-US" sz="1200"/>
              <a:pPr algn="r" eaLnBrk="1" hangingPunct="1"/>
              <a:t>27</a:t>
            </a:fld>
            <a:endParaRPr 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975EF8F2-64C4-964E-AC6F-0CDE99776396}" type="slidenum">
              <a:rPr lang="en-US"/>
              <a:pPr>
                <a:defRPr/>
              </a:pPr>
              <a:t>28</a:t>
            </a:fld>
            <a:endParaRPr lang="en-US"/>
          </a:p>
        </p:txBody>
      </p:sp>
      <p:sp>
        <p:nvSpPr>
          <p:cNvPr id="32770"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32771" name="Notes Placeholder 2"/>
          <p:cNvSpPr>
            <a:spLocks noGrp="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t>Here is a diagram that shows a conceptual network for generalized seizures involving the corticothalamic circuitry. Theoretically a generalized seizure could start at different points in the network and engage bilaterally distributed networks. Thus a seizure could start frontally or even parietally. </a:t>
            </a:r>
          </a:p>
          <a:p>
            <a:pPr eaLnBrk="1" hangingPunct="1">
              <a:defRPr/>
            </a:pPr>
            <a:endParaRPr lang="en-US" smtClean="0"/>
          </a:p>
          <a:p>
            <a:pPr eaLnBrk="1" hangingPunct="1">
              <a:defRPr/>
            </a:pPr>
            <a:r>
              <a:rPr lang="en-US" smtClean="0"/>
              <a:t>Here the conceptual diagram of the network is superimposed on a functional MRI of generalized spike wave activity.</a:t>
            </a:r>
          </a:p>
        </p:txBody>
      </p:sp>
      <p:sp>
        <p:nvSpPr>
          <p:cNvPr id="3584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58A9FC9-33BA-B946-8B08-80F88DDCF62E}" type="slidenum">
              <a:rPr lang="en-US" sz="1200"/>
              <a:pPr algn="r" eaLnBrk="1" hangingPunct="1"/>
              <a:t>28</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29</a:t>
            </a:fld>
            <a:endParaRPr lang="en-PH"/>
          </a:p>
        </p:txBody>
      </p:sp>
    </p:spTree>
    <p:extLst>
      <p:ext uri="{BB962C8B-B14F-4D97-AF65-F5344CB8AC3E}">
        <p14:creationId xmlns:p14="http://schemas.microsoft.com/office/powerpoint/2010/main" val="650118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p>
            <a:pPr>
              <a:defRPr/>
            </a:pPr>
            <a:fld id="{E80E31E5-CEF0-794D-9C2B-D575EA0D31C9}" type="slidenum">
              <a:rPr lang="en-US"/>
              <a:pPr>
                <a:defRPr/>
              </a:pPr>
              <a:t>30</a:t>
            </a:fld>
            <a:endParaRPr lang="en-US"/>
          </a:p>
        </p:txBody>
      </p:sp>
      <p:sp>
        <p:nvSpPr>
          <p:cNvPr id="34818" name="Slide Image Placeholder 1"/>
          <p:cNvSpPr>
            <a:spLocks noGrp="1" noRot="1" noChangeAspect="1" noTextEdit="1"/>
          </p:cNvSpPr>
          <p:nvPr>
            <p:ph type="sldImg"/>
          </p:nvPr>
        </p:nvSpPr>
        <p:spPr>
          <a:ln/>
          <a:extLst>
            <a:ext uri="{FAA26D3D-D897-4be2-8F04-BA451C77F1D7}">
              <ma14:placeholderFlag xmlns="" xmlns:ma14="http://schemas.microsoft.com/office/mac/drawingml/2011/main" val="1"/>
            </a:ext>
          </a:extLst>
        </p:spPr>
      </p:sp>
      <p:sp>
        <p:nvSpPr>
          <p:cNvPr id="34819" name="Notes Placeholder 2"/>
          <p:cNvSpPr>
            <a:spLocks noGrp="1"/>
          </p:cNvSpPr>
          <p:nvPr>
            <p:ph type="body" idx="1"/>
          </p:nvPr>
        </p:nvSpPr>
        <p:spPr>
          <a:ln>
            <a:solidFill>
              <a:srgbClr val="000000"/>
            </a:solidFill>
            <a:miter lim="800000"/>
            <a:headEnd/>
            <a:tailEnd/>
          </a:ln>
        </p:spPr>
        <p:txBody>
          <a:bodyPr/>
          <a:lstStyle/>
          <a:p>
            <a:pPr eaLnBrk="1" hangingPunct="1">
              <a:defRPr/>
            </a:pPr>
            <a:r>
              <a:rPr lang="en-US" smtClean="0"/>
              <a:t>The organization of generalized seizures has actually been simplified from 1981 and 2006</a:t>
            </a:r>
          </a:p>
        </p:txBody>
      </p:sp>
      <p:sp>
        <p:nvSpPr>
          <p:cNvPr id="3789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DAD81979-1338-A647-A521-487EF2A65E78}" type="slidenum">
              <a:rPr lang="en-US" sz="1200"/>
              <a:pPr algn="r" eaLnBrk="1" hangingPunct="1"/>
              <a:t>30</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
        <p:nvSpPr>
          <p:cNvPr id="788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C15EBCCA-4B9E-46FF-A99F-23A17D5AE533}" type="slidenum">
              <a:rPr lang="en-US" smtClean="0">
                <a:latin typeface="Calibri" pitchFamily="34" charset="0"/>
              </a:rPr>
              <a:pPr fontAlgn="base">
                <a:spcBef>
                  <a:spcPct val="0"/>
                </a:spcBef>
                <a:spcAft>
                  <a:spcPct val="0"/>
                </a:spcAft>
                <a:defRPr/>
              </a:pPr>
              <a:t>31</a:t>
            </a:fld>
            <a:endParaRPr lang="en-US" smtClean="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4BA1929B-514A-41F1-9513-CFFA50A4B82A}" type="slidenum">
              <a:rPr lang="en-US" smtClean="0">
                <a:latin typeface="Calibri" pitchFamily="34" charset="0"/>
              </a:rPr>
              <a:pPr fontAlgn="base">
                <a:spcBef>
                  <a:spcPct val="0"/>
                </a:spcBef>
                <a:spcAft>
                  <a:spcPct val="0"/>
                </a:spcAft>
                <a:defRPr/>
              </a:pPr>
              <a:t>32</a:t>
            </a:fld>
            <a:endParaRPr lang="en-US" smtClean="0">
              <a:latin typeface="Calibri" pitchFamily="34" charset="0"/>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is the type of seizure most people associate with epilepsy. A generalized </a:t>
            </a:r>
            <a:r>
              <a:rPr lang="en-US" smtClean="0">
                <a:hlinkClick r:id="rId3"/>
              </a:rPr>
              <a:t>tonic-clonic seizure</a:t>
            </a:r>
            <a:r>
              <a:rPr lang="en-US" smtClean="0"/>
              <a:t> often begins without warning. It involves a sudden stiffness of the body, followed by muscle contractions or jerking motions. There may also be changes in blood pressure, an increase in saliva, and loss of bladder control. This type of seizure has a high risk of injury due to the potential for falling to the ground and the sometimes violent jerking movements.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EA998E44-40A0-4ABB-A795-A621CBF66B33}" type="slidenum">
              <a:rPr lang="en-US" smtClean="0">
                <a:latin typeface="Calibri" pitchFamily="34" charset="0"/>
              </a:rPr>
              <a:pPr fontAlgn="base">
                <a:spcBef>
                  <a:spcPct val="0"/>
                </a:spcBef>
                <a:spcAft>
                  <a:spcPct val="0"/>
                </a:spcAft>
                <a:defRPr/>
              </a:pPr>
              <a:t>33</a:t>
            </a:fld>
            <a:endParaRPr lang="en-US" smtClean="0">
              <a:latin typeface="Calibri" pitchFamily="34" charset="0"/>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hlinkClick r:id="rId3"/>
              </a:rPr>
              <a:t>Absence seizures</a:t>
            </a:r>
            <a:r>
              <a:rPr lang="en-US" smtClean="0"/>
              <a:t> often occur in young children and are commonly mistaken for daydreaming. An absence seizure involves a brief disruption of consciousness—lasting from a few seconds to about half a minute. Typically, this seizure starts suddenly: the student stops what he or she is doing and stares blankly. This student’s eyes may roll upwards briefly before this event and then the episode disappears as quickly as it came. There is usually a loss of awareness for a few seconds. For example, you may call the student’s name, and he or she won’t respond. Absence seizures can happen many times a day.</a:t>
            </a:r>
            <a:endParaRPr lang="en-US" b="1" i="1"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9768B57F-356F-461F-B2DB-990150EDB07F}" type="slidenum">
              <a:rPr lang="en-US" smtClean="0">
                <a:latin typeface="Calibri" pitchFamily="34" charset="0"/>
              </a:rPr>
              <a:pPr fontAlgn="base">
                <a:spcBef>
                  <a:spcPct val="0"/>
                </a:spcBef>
                <a:spcAft>
                  <a:spcPct val="0"/>
                </a:spcAft>
                <a:defRPr/>
              </a:pPr>
              <a:t>34</a:t>
            </a:fld>
            <a:endParaRPr lang="en-US" smtClean="0">
              <a:latin typeface="Calibri" pitchFamily="34" charset="0"/>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i="1" smtClean="0"/>
              <a:t>Atonic seizures</a:t>
            </a:r>
            <a:r>
              <a:rPr lang="en-US" smtClean="0"/>
              <a:t/>
            </a:r>
            <a:br>
              <a:rPr lang="en-US" smtClean="0"/>
            </a:br>
            <a:r>
              <a:rPr lang="en-US" smtClean="0"/>
              <a:t>Sometimes known as a "drop attack," atonic seizures cause a sudden loss of muscle tone. This may result in the dropping of the head or a limb, or lead a student to fall to the ground. There also may be a brief loss of consciousness. Because the student may fall to the ground, there is a risk of injury.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09" indent="-285734">
              <a:defRPr>
                <a:solidFill>
                  <a:schemeClr val="tx1"/>
                </a:solidFill>
                <a:latin typeface="Arial" pitchFamily="34" charset="0"/>
              </a:defRPr>
            </a:lvl2pPr>
            <a:lvl3pPr marL="1142937" indent="-228587">
              <a:defRPr>
                <a:solidFill>
                  <a:schemeClr val="tx1"/>
                </a:solidFill>
                <a:latin typeface="Arial" pitchFamily="34" charset="0"/>
              </a:defRPr>
            </a:lvl3pPr>
            <a:lvl4pPr marL="1600112" indent="-228587">
              <a:defRPr>
                <a:solidFill>
                  <a:schemeClr val="tx1"/>
                </a:solidFill>
                <a:latin typeface="Arial" pitchFamily="34" charset="0"/>
              </a:defRPr>
            </a:lvl4pPr>
            <a:lvl5pPr marL="2057287" indent="-228587">
              <a:defRPr>
                <a:solidFill>
                  <a:schemeClr val="tx1"/>
                </a:solidFill>
                <a:latin typeface="Arial" pitchFamily="34" charset="0"/>
              </a:defRPr>
            </a:lvl5pPr>
            <a:lvl6pPr marL="2514461" indent="-228587" fontAlgn="base">
              <a:spcBef>
                <a:spcPct val="0"/>
              </a:spcBef>
              <a:spcAft>
                <a:spcPct val="0"/>
              </a:spcAft>
              <a:defRPr>
                <a:solidFill>
                  <a:schemeClr val="tx1"/>
                </a:solidFill>
                <a:latin typeface="Arial" pitchFamily="34" charset="0"/>
              </a:defRPr>
            </a:lvl6pPr>
            <a:lvl7pPr marL="2971635" indent="-228587" fontAlgn="base">
              <a:spcBef>
                <a:spcPct val="0"/>
              </a:spcBef>
              <a:spcAft>
                <a:spcPct val="0"/>
              </a:spcAft>
              <a:defRPr>
                <a:solidFill>
                  <a:schemeClr val="tx1"/>
                </a:solidFill>
                <a:latin typeface="Arial" pitchFamily="34" charset="0"/>
              </a:defRPr>
            </a:lvl7pPr>
            <a:lvl8pPr marL="3428810" indent="-228587" fontAlgn="base">
              <a:spcBef>
                <a:spcPct val="0"/>
              </a:spcBef>
              <a:spcAft>
                <a:spcPct val="0"/>
              </a:spcAft>
              <a:defRPr>
                <a:solidFill>
                  <a:schemeClr val="tx1"/>
                </a:solidFill>
                <a:latin typeface="Arial" pitchFamily="34" charset="0"/>
              </a:defRPr>
            </a:lvl8pPr>
            <a:lvl9pPr marL="3885985" indent="-228587"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B2E6E0AB-5F75-4237-BD71-7387DFFCFD1C}" type="slidenum">
              <a:rPr lang="en-US" smtClean="0">
                <a:latin typeface="Calibri" pitchFamily="34" charset="0"/>
              </a:rPr>
              <a:pPr fontAlgn="base">
                <a:spcBef>
                  <a:spcPct val="0"/>
                </a:spcBef>
                <a:spcAft>
                  <a:spcPct val="0"/>
                </a:spcAft>
                <a:defRPr/>
              </a:pPr>
              <a:t>35</a:t>
            </a:fld>
            <a:endParaRPr lang="en-US" smtClean="0">
              <a:latin typeface="Calibri" pitchFamily="34" charset="0"/>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hlinkClick r:id="rId3"/>
              </a:rPr>
              <a:t>Myoclonic seizures</a:t>
            </a:r>
            <a:r>
              <a:rPr lang="en-US" smtClean="0"/>
              <a:t> are one of the most common types of seizures, typically affecting children and young adults. A myoclonic seizure involves a sudden contraction of muscles and can appear as a jerk of one or both arms or sometimes the head. Myoclonic seizures may cause just a single jerk or several jerking movements. Generally, the seizure is so brief that although the student loses consciousness, he or she may appear conscious. While myoclonic seizures are common, you may be less likely to see them in the classroom as they often happen while falling asleep or within a short time of waking up.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36</a:t>
            </a:fld>
            <a:endParaRPr lang="en-PH"/>
          </a:p>
        </p:txBody>
      </p:sp>
    </p:spTree>
    <p:extLst>
      <p:ext uri="{BB962C8B-B14F-4D97-AF65-F5344CB8AC3E}">
        <p14:creationId xmlns:p14="http://schemas.microsoft.com/office/powerpoint/2010/main" val="1476359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37</a:t>
            </a:fld>
            <a:endParaRPr lang="en-PH"/>
          </a:p>
        </p:txBody>
      </p:sp>
    </p:spTree>
    <p:extLst>
      <p:ext uri="{BB962C8B-B14F-4D97-AF65-F5344CB8AC3E}">
        <p14:creationId xmlns:p14="http://schemas.microsoft.com/office/powerpoint/2010/main" val="263035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38</a:t>
            </a:fld>
            <a:endParaRPr lang="en-PH"/>
          </a:p>
        </p:txBody>
      </p:sp>
    </p:spTree>
    <p:extLst>
      <p:ext uri="{BB962C8B-B14F-4D97-AF65-F5344CB8AC3E}">
        <p14:creationId xmlns:p14="http://schemas.microsoft.com/office/powerpoint/2010/main" val="305652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a:solidFill>
                  <a:schemeClr val="tx1"/>
                </a:solidFill>
                <a:latin typeface="Arial" charset="0"/>
                <a:cs typeface="Arial" charset="0"/>
              </a:defRPr>
            </a:lvl1pPr>
            <a:lvl2pPr marL="742909" indent="-285734">
              <a:defRPr>
                <a:solidFill>
                  <a:schemeClr val="tx1"/>
                </a:solidFill>
                <a:latin typeface="Arial" charset="0"/>
                <a:cs typeface="Arial" charset="0"/>
              </a:defRPr>
            </a:lvl2pPr>
            <a:lvl3pPr marL="1142937" indent="-228587">
              <a:defRPr>
                <a:solidFill>
                  <a:schemeClr val="tx1"/>
                </a:solidFill>
                <a:latin typeface="Arial" charset="0"/>
                <a:cs typeface="Arial" charset="0"/>
              </a:defRPr>
            </a:lvl3pPr>
            <a:lvl4pPr marL="1600112" indent="-228587">
              <a:defRPr>
                <a:solidFill>
                  <a:schemeClr val="tx1"/>
                </a:solidFill>
                <a:latin typeface="Arial" charset="0"/>
                <a:cs typeface="Arial" charset="0"/>
              </a:defRPr>
            </a:lvl4pPr>
            <a:lvl5pPr marL="2057287" indent="-228587">
              <a:defRPr>
                <a:solidFill>
                  <a:schemeClr val="tx1"/>
                </a:solidFill>
                <a:latin typeface="Arial" charset="0"/>
                <a:cs typeface="Arial" charset="0"/>
              </a:defRPr>
            </a:lvl5pPr>
            <a:lvl6pPr marL="2514461" indent="-228587" eaLnBrk="0" fontAlgn="base" hangingPunct="0">
              <a:spcBef>
                <a:spcPct val="0"/>
              </a:spcBef>
              <a:spcAft>
                <a:spcPct val="0"/>
              </a:spcAft>
              <a:defRPr>
                <a:solidFill>
                  <a:schemeClr val="tx1"/>
                </a:solidFill>
                <a:latin typeface="Arial" charset="0"/>
                <a:cs typeface="Arial" charset="0"/>
              </a:defRPr>
            </a:lvl6pPr>
            <a:lvl7pPr marL="2971635" indent="-228587" eaLnBrk="0" fontAlgn="base" hangingPunct="0">
              <a:spcBef>
                <a:spcPct val="0"/>
              </a:spcBef>
              <a:spcAft>
                <a:spcPct val="0"/>
              </a:spcAft>
              <a:defRPr>
                <a:solidFill>
                  <a:schemeClr val="tx1"/>
                </a:solidFill>
                <a:latin typeface="Arial" charset="0"/>
                <a:cs typeface="Arial" charset="0"/>
              </a:defRPr>
            </a:lvl7pPr>
            <a:lvl8pPr marL="3428810" indent="-228587" eaLnBrk="0" fontAlgn="base" hangingPunct="0">
              <a:spcBef>
                <a:spcPct val="0"/>
              </a:spcBef>
              <a:spcAft>
                <a:spcPct val="0"/>
              </a:spcAft>
              <a:defRPr>
                <a:solidFill>
                  <a:schemeClr val="tx1"/>
                </a:solidFill>
                <a:latin typeface="Arial" charset="0"/>
                <a:cs typeface="Arial" charset="0"/>
              </a:defRPr>
            </a:lvl8pPr>
            <a:lvl9pPr marL="3885985" indent="-228587" eaLnBrk="0" fontAlgn="base" hangingPunct="0">
              <a:spcBef>
                <a:spcPct val="0"/>
              </a:spcBef>
              <a:spcAft>
                <a:spcPct val="0"/>
              </a:spcAft>
              <a:defRPr>
                <a:solidFill>
                  <a:schemeClr val="tx1"/>
                </a:solidFill>
                <a:latin typeface="Arial" charset="0"/>
                <a:cs typeface="Arial" charset="0"/>
              </a:defRPr>
            </a:lvl9pPr>
          </a:lstStyle>
          <a:p>
            <a:fld id="{9102DD5F-409D-44CD-8011-0E50EDA399FC}" type="slidenum">
              <a:rPr lang="en-US" altLang="en-US" smtClean="0"/>
              <a:pPr/>
              <a:t>39</a:t>
            </a:fld>
            <a:endParaRPr lang="en-US" alt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en-US" altLang="en-US" smtClean="0"/>
              <a:t>Usually treat based on clinical seizures not just EEG findings. Should anti-epileptic medication be prescribed to children with autism, language regression and EEG abnormalities?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pPr eaLnBrk="1" hangingPunct="1"/>
            <a:r>
              <a:rPr lang="en-US" altLang="en-US" smtClean="0"/>
              <a:t>Long EEG especially important in autistic children; AR form of epileptic encephalopathy; CNS guidelines – inadequate evidence to recommend EEG on all</a:t>
            </a:r>
          </a:p>
        </p:txBody>
      </p:sp>
      <p:sp>
        <p:nvSpPr>
          <p:cNvPr id="45060" name="Slide Number Placeholder 3"/>
          <p:cNvSpPr>
            <a:spLocks noGrp="1"/>
          </p:cNvSpPr>
          <p:nvPr>
            <p:ph type="sldNum" sz="quarter" idx="5"/>
          </p:nvPr>
        </p:nvSpPr>
        <p:spPr>
          <a:noFill/>
        </p:spPr>
        <p:txBody>
          <a:bodyPr/>
          <a:lstStyle>
            <a:lvl1pPr>
              <a:defRPr>
                <a:solidFill>
                  <a:schemeClr val="tx1"/>
                </a:solidFill>
                <a:latin typeface="Arial" charset="0"/>
                <a:cs typeface="Arial" charset="0"/>
              </a:defRPr>
            </a:lvl1pPr>
            <a:lvl2pPr marL="742909" indent="-285734">
              <a:defRPr>
                <a:solidFill>
                  <a:schemeClr val="tx1"/>
                </a:solidFill>
                <a:latin typeface="Arial" charset="0"/>
                <a:cs typeface="Arial" charset="0"/>
              </a:defRPr>
            </a:lvl2pPr>
            <a:lvl3pPr marL="1142937" indent="-228587">
              <a:defRPr>
                <a:solidFill>
                  <a:schemeClr val="tx1"/>
                </a:solidFill>
                <a:latin typeface="Arial" charset="0"/>
                <a:cs typeface="Arial" charset="0"/>
              </a:defRPr>
            </a:lvl3pPr>
            <a:lvl4pPr marL="1600112" indent="-228587">
              <a:defRPr>
                <a:solidFill>
                  <a:schemeClr val="tx1"/>
                </a:solidFill>
                <a:latin typeface="Arial" charset="0"/>
                <a:cs typeface="Arial" charset="0"/>
              </a:defRPr>
            </a:lvl4pPr>
            <a:lvl5pPr marL="2057287" indent="-228587">
              <a:defRPr>
                <a:solidFill>
                  <a:schemeClr val="tx1"/>
                </a:solidFill>
                <a:latin typeface="Arial" charset="0"/>
                <a:cs typeface="Arial" charset="0"/>
              </a:defRPr>
            </a:lvl5pPr>
            <a:lvl6pPr marL="2514461" indent="-228587" eaLnBrk="0" fontAlgn="base" hangingPunct="0">
              <a:spcBef>
                <a:spcPct val="0"/>
              </a:spcBef>
              <a:spcAft>
                <a:spcPct val="0"/>
              </a:spcAft>
              <a:defRPr>
                <a:solidFill>
                  <a:schemeClr val="tx1"/>
                </a:solidFill>
                <a:latin typeface="Arial" charset="0"/>
                <a:cs typeface="Arial" charset="0"/>
              </a:defRPr>
            </a:lvl6pPr>
            <a:lvl7pPr marL="2971635" indent="-228587" eaLnBrk="0" fontAlgn="base" hangingPunct="0">
              <a:spcBef>
                <a:spcPct val="0"/>
              </a:spcBef>
              <a:spcAft>
                <a:spcPct val="0"/>
              </a:spcAft>
              <a:defRPr>
                <a:solidFill>
                  <a:schemeClr val="tx1"/>
                </a:solidFill>
                <a:latin typeface="Arial" charset="0"/>
                <a:cs typeface="Arial" charset="0"/>
              </a:defRPr>
            </a:lvl7pPr>
            <a:lvl8pPr marL="3428810" indent="-228587" eaLnBrk="0" fontAlgn="base" hangingPunct="0">
              <a:spcBef>
                <a:spcPct val="0"/>
              </a:spcBef>
              <a:spcAft>
                <a:spcPct val="0"/>
              </a:spcAft>
              <a:defRPr>
                <a:solidFill>
                  <a:schemeClr val="tx1"/>
                </a:solidFill>
                <a:latin typeface="Arial" charset="0"/>
                <a:cs typeface="Arial" charset="0"/>
              </a:defRPr>
            </a:lvl8pPr>
            <a:lvl9pPr marL="3885985" indent="-228587" eaLnBrk="0" fontAlgn="base" hangingPunct="0">
              <a:spcBef>
                <a:spcPct val="0"/>
              </a:spcBef>
              <a:spcAft>
                <a:spcPct val="0"/>
              </a:spcAft>
              <a:defRPr>
                <a:solidFill>
                  <a:schemeClr val="tx1"/>
                </a:solidFill>
                <a:latin typeface="Arial" charset="0"/>
                <a:cs typeface="Arial" charset="0"/>
              </a:defRPr>
            </a:lvl9pPr>
          </a:lstStyle>
          <a:p>
            <a:fld id="{D9931527-B1C3-418B-9616-48E48A7F6609}" type="slidenum">
              <a:rPr lang="en-US" altLang="en-US" smtClean="0"/>
              <a:pPr/>
              <a:t>40</a:t>
            </a:fld>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41</a:t>
            </a:fld>
            <a:endParaRPr lang="en-PH"/>
          </a:p>
        </p:txBody>
      </p:sp>
    </p:spTree>
    <p:extLst>
      <p:ext uri="{BB962C8B-B14F-4D97-AF65-F5344CB8AC3E}">
        <p14:creationId xmlns:p14="http://schemas.microsoft.com/office/powerpoint/2010/main" val="1610474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42</a:t>
            </a:fld>
            <a:endParaRPr lang="en-PH"/>
          </a:p>
        </p:txBody>
      </p:sp>
    </p:spTree>
    <p:extLst>
      <p:ext uri="{BB962C8B-B14F-4D97-AF65-F5344CB8AC3E}">
        <p14:creationId xmlns:p14="http://schemas.microsoft.com/office/powerpoint/2010/main" val="1742325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43</a:t>
            </a:fld>
            <a:endParaRPr lang="en-PH"/>
          </a:p>
        </p:txBody>
      </p:sp>
    </p:spTree>
    <p:extLst>
      <p:ext uri="{BB962C8B-B14F-4D97-AF65-F5344CB8AC3E}">
        <p14:creationId xmlns:p14="http://schemas.microsoft.com/office/powerpoint/2010/main" val="7968903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44</a:t>
            </a:fld>
            <a:endParaRPr lang="en-PH"/>
          </a:p>
        </p:txBody>
      </p:sp>
    </p:spTree>
    <p:extLst>
      <p:ext uri="{BB962C8B-B14F-4D97-AF65-F5344CB8AC3E}">
        <p14:creationId xmlns:p14="http://schemas.microsoft.com/office/powerpoint/2010/main" val="37083383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45</a:t>
            </a:fld>
            <a:endParaRPr lang="en-PH"/>
          </a:p>
        </p:txBody>
      </p:sp>
    </p:spTree>
    <p:extLst>
      <p:ext uri="{BB962C8B-B14F-4D97-AF65-F5344CB8AC3E}">
        <p14:creationId xmlns:p14="http://schemas.microsoft.com/office/powerpoint/2010/main" val="21709656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46</a:t>
            </a:fld>
            <a:endParaRPr lang="en-PH"/>
          </a:p>
        </p:txBody>
      </p:sp>
    </p:spTree>
    <p:extLst>
      <p:ext uri="{BB962C8B-B14F-4D97-AF65-F5344CB8AC3E}">
        <p14:creationId xmlns:p14="http://schemas.microsoft.com/office/powerpoint/2010/main" val="28490454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47</a:t>
            </a:fld>
            <a:endParaRPr lang="en-PH"/>
          </a:p>
        </p:txBody>
      </p:sp>
    </p:spTree>
    <p:extLst>
      <p:ext uri="{BB962C8B-B14F-4D97-AF65-F5344CB8AC3E}">
        <p14:creationId xmlns:p14="http://schemas.microsoft.com/office/powerpoint/2010/main" val="16848956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48</a:t>
            </a:fld>
            <a:endParaRPr lang="en-PH"/>
          </a:p>
        </p:txBody>
      </p:sp>
    </p:spTree>
    <p:extLst>
      <p:ext uri="{BB962C8B-B14F-4D97-AF65-F5344CB8AC3E}">
        <p14:creationId xmlns:p14="http://schemas.microsoft.com/office/powerpoint/2010/main" val="2781445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pPr eaLnBrk="1" hangingPunct="1"/>
            <a:r>
              <a:rPr lang="en-US" altLang="en-US" smtClean="0"/>
              <a:t>Premise that epileptiform activity causes verbal agnosia; especially depakote, zarontin and benzo</a:t>
            </a:r>
          </a:p>
        </p:txBody>
      </p:sp>
      <p:sp>
        <p:nvSpPr>
          <p:cNvPr id="47108" name="Slide Number Placeholder 3"/>
          <p:cNvSpPr>
            <a:spLocks noGrp="1"/>
          </p:cNvSpPr>
          <p:nvPr>
            <p:ph type="sldNum" sz="quarter" idx="5"/>
          </p:nvPr>
        </p:nvSpPr>
        <p:spPr>
          <a:noFill/>
        </p:spPr>
        <p:txBody>
          <a:bodyPr/>
          <a:lstStyle>
            <a:lvl1pPr>
              <a:defRPr>
                <a:solidFill>
                  <a:schemeClr val="tx1"/>
                </a:solidFill>
                <a:latin typeface="Arial" charset="0"/>
                <a:cs typeface="Arial" charset="0"/>
              </a:defRPr>
            </a:lvl1pPr>
            <a:lvl2pPr marL="742909" indent="-285734">
              <a:defRPr>
                <a:solidFill>
                  <a:schemeClr val="tx1"/>
                </a:solidFill>
                <a:latin typeface="Arial" charset="0"/>
                <a:cs typeface="Arial" charset="0"/>
              </a:defRPr>
            </a:lvl2pPr>
            <a:lvl3pPr marL="1142937" indent="-228587">
              <a:defRPr>
                <a:solidFill>
                  <a:schemeClr val="tx1"/>
                </a:solidFill>
                <a:latin typeface="Arial" charset="0"/>
                <a:cs typeface="Arial" charset="0"/>
              </a:defRPr>
            </a:lvl3pPr>
            <a:lvl4pPr marL="1600112" indent="-228587">
              <a:defRPr>
                <a:solidFill>
                  <a:schemeClr val="tx1"/>
                </a:solidFill>
                <a:latin typeface="Arial" charset="0"/>
                <a:cs typeface="Arial" charset="0"/>
              </a:defRPr>
            </a:lvl4pPr>
            <a:lvl5pPr marL="2057287" indent="-228587">
              <a:defRPr>
                <a:solidFill>
                  <a:schemeClr val="tx1"/>
                </a:solidFill>
                <a:latin typeface="Arial" charset="0"/>
                <a:cs typeface="Arial" charset="0"/>
              </a:defRPr>
            </a:lvl5pPr>
            <a:lvl6pPr marL="2514461" indent="-228587" eaLnBrk="0" fontAlgn="base" hangingPunct="0">
              <a:spcBef>
                <a:spcPct val="0"/>
              </a:spcBef>
              <a:spcAft>
                <a:spcPct val="0"/>
              </a:spcAft>
              <a:defRPr>
                <a:solidFill>
                  <a:schemeClr val="tx1"/>
                </a:solidFill>
                <a:latin typeface="Arial" charset="0"/>
                <a:cs typeface="Arial" charset="0"/>
              </a:defRPr>
            </a:lvl6pPr>
            <a:lvl7pPr marL="2971635" indent="-228587" eaLnBrk="0" fontAlgn="base" hangingPunct="0">
              <a:spcBef>
                <a:spcPct val="0"/>
              </a:spcBef>
              <a:spcAft>
                <a:spcPct val="0"/>
              </a:spcAft>
              <a:defRPr>
                <a:solidFill>
                  <a:schemeClr val="tx1"/>
                </a:solidFill>
                <a:latin typeface="Arial" charset="0"/>
                <a:cs typeface="Arial" charset="0"/>
              </a:defRPr>
            </a:lvl7pPr>
            <a:lvl8pPr marL="3428810" indent="-228587" eaLnBrk="0" fontAlgn="base" hangingPunct="0">
              <a:spcBef>
                <a:spcPct val="0"/>
              </a:spcBef>
              <a:spcAft>
                <a:spcPct val="0"/>
              </a:spcAft>
              <a:defRPr>
                <a:solidFill>
                  <a:schemeClr val="tx1"/>
                </a:solidFill>
                <a:latin typeface="Arial" charset="0"/>
                <a:cs typeface="Arial" charset="0"/>
              </a:defRPr>
            </a:lvl8pPr>
            <a:lvl9pPr marL="3885985" indent="-228587" eaLnBrk="0" fontAlgn="base" hangingPunct="0">
              <a:spcBef>
                <a:spcPct val="0"/>
              </a:spcBef>
              <a:spcAft>
                <a:spcPct val="0"/>
              </a:spcAft>
              <a:defRPr>
                <a:solidFill>
                  <a:schemeClr val="tx1"/>
                </a:solidFill>
                <a:latin typeface="Arial" charset="0"/>
                <a:cs typeface="Arial" charset="0"/>
              </a:defRPr>
            </a:lvl9pPr>
          </a:lstStyle>
          <a:p>
            <a:fld id="{24F4C5CC-7E88-4353-B93D-F749929041E3}" type="slidenum">
              <a:rPr lang="en-US" altLang="en-US" smtClean="0"/>
              <a:pPr/>
              <a:t>49</a:t>
            </a:fld>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50</a:t>
            </a:fld>
            <a:endParaRPr lang="en-PH"/>
          </a:p>
        </p:txBody>
      </p:sp>
    </p:spTree>
    <p:extLst>
      <p:ext uri="{BB962C8B-B14F-4D97-AF65-F5344CB8AC3E}">
        <p14:creationId xmlns:p14="http://schemas.microsoft.com/office/powerpoint/2010/main" val="37385465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pPr eaLnBrk="1" hangingPunct="1"/>
            <a:r>
              <a:rPr lang="en-US" altLang="en-US" smtClean="0"/>
              <a:t>Surgery not recommended for those without clinical seizures; </a:t>
            </a:r>
          </a:p>
        </p:txBody>
      </p:sp>
      <p:sp>
        <p:nvSpPr>
          <p:cNvPr id="48132" name="Slide Number Placeholder 3"/>
          <p:cNvSpPr>
            <a:spLocks noGrp="1"/>
          </p:cNvSpPr>
          <p:nvPr>
            <p:ph type="sldNum" sz="quarter" idx="5"/>
          </p:nvPr>
        </p:nvSpPr>
        <p:spPr>
          <a:noFill/>
        </p:spPr>
        <p:txBody>
          <a:bodyPr/>
          <a:lstStyle>
            <a:lvl1pPr>
              <a:defRPr>
                <a:solidFill>
                  <a:schemeClr val="tx1"/>
                </a:solidFill>
                <a:latin typeface="Arial" charset="0"/>
                <a:cs typeface="Arial" charset="0"/>
              </a:defRPr>
            </a:lvl1pPr>
            <a:lvl2pPr marL="742909" indent="-285734">
              <a:defRPr>
                <a:solidFill>
                  <a:schemeClr val="tx1"/>
                </a:solidFill>
                <a:latin typeface="Arial" charset="0"/>
                <a:cs typeface="Arial" charset="0"/>
              </a:defRPr>
            </a:lvl2pPr>
            <a:lvl3pPr marL="1142937" indent="-228587">
              <a:defRPr>
                <a:solidFill>
                  <a:schemeClr val="tx1"/>
                </a:solidFill>
                <a:latin typeface="Arial" charset="0"/>
                <a:cs typeface="Arial" charset="0"/>
              </a:defRPr>
            </a:lvl3pPr>
            <a:lvl4pPr marL="1600112" indent="-228587">
              <a:defRPr>
                <a:solidFill>
                  <a:schemeClr val="tx1"/>
                </a:solidFill>
                <a:latin typeface="Arial" charset="0"/>
                <a:cs typeface="Arial" charset="0"/>
              </a:defRPr>
            </a:lvl4pPr>
            <a:lvl5pPr marL="2057287" indent="-228587">
              <a:defRPr>
                <a:solidFill>
                  <a:schemeClr val="tx1"/>
                </a:solidFill>
                <a:latin typeface="Arial" charset="0"/>
                <a:cs typeface="Arial" charset="0"/>
              </a:defRPr>
            </a:lvl5pPr>
            <a:lvl6pPr marL="2514461" indent="-228587" eaLnBrk="0" fontAlgn="base" hangingPunct="0">
              <a:spcBef>
                <a:spcPct val="0"/>
              </a:spcBef>
              <a:spcAft>
                <a:spcPct val="0"/>
              </a:spcAft>
              <a:defRPr>
                <a:solidFill>
                  <a:schemeClr val="tx1"/>
                </a:solidFill>
                <a:latin typeface="Arial" charset="0"/>
                <a:cs typeface="Arial" charset="0"/>
              </a:defRPr>
            </a:lvl6pPr>
            <a:lvl7pPr marL="2971635" indent="-228587" eaLnBrk="0" fontAlgn="base" hangingPunct="0">
              <a:spcBef>
                <a:spcPct val="0"/>
              </a:spcBef>
              <a:spcAft>
                <a:spcPct val="0"/>
              </a:spcAft>
              <a:defRPr>
                <a:solidFill>
                  <a:schemeClr val="tx1"/>
                </a:solidFill>
                <a:latin typeface="Arial" charset="0"/>
                <a:cs typeface="Arial" charset="0"/>
              </a:defRPr>
            </a:lvl7pPr>
            <a:lvl8pPr marL="3428810" indent="-228587" eaLnBrk="0" fontAlgn="base" hangingPunct="0">
              <a:spcBef>
                <a:spcPct val="0"/>
              </a:spcBef>
              <a:spcAft>
                <a:spcPct val="0"/>
              </a:spcAft>
              <a:defRPr>
                <a:solidFill>
                  <a:schemeClr val="tx1"/>
                </a:solidFill>
                <a:latin typeface="Arial" charset="0"/>
                <a:cs typeface="Arial" charset="0"/>
              </a:defRPr>
            </a:lvl8pPr>
            <a:lvl9pPr marL="3885985" indent="-228587" eaLnBrk="0" fontAlgn="base" hangingPunct="0">
              <a:spcBef>
                <a:spcPct val="0"/>
              </a:spcBef>
              <a:spcAft>
                <a:spcPct val="0"/>
              </a:spcAft>
              <a:defRPr>
                <a:solidFill>
                  <a:schemeClr val="tx1"/>
                </a:solidFill>
                <a:latin typeface="Arial" charset="0"/>
                <a:cs typeface="Arial" charset="0"/>
              </a:defRPr>
            </a:lvl9pPr>
          </a:lstStyle>
          <a:p>
            <a:fld id="{CC08CF59-C64E-4F7B-B414-06BD33396413}" type="slidenum">
              <a:rPr lang="en-US" altLang="en-US" smtClean="0"/>
              <a:pPr/>
              <a:t>51</a:t>
            </a:fld>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5E4C4F-F907-4568-8493-E6A98898883A}" type="slidenum">
              <a:rPr lang="en-PH" smtClean="0"/>
              <a:t>52</a:t>
            </a:fld>
            <a:endParaRPr lang="en-PH"/>
          </a:p>
        </p:txBody>
      </p:sp>
    </p:spTree>
    <p:extLst>
      <p:ext uri="{BB962C8B-B14F-4D97-AF65-F5344CB8AC3E}">
        <p14:creationId xmlns:p14="http://schemas.microsoft.com/office/powerpoint/2010/main" val="484004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88F86F-A2BE-43A4-8F4E-8BF2FC428A10}" type="datetimeFigureOut">
              <a:rPr lang="en-PH" smtClean="0"/>
              <a:t>11/30/2014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8F86F-A2BE-43A4-8F4E-8BF2FC428A10}" type="datetimeFigureOut">
              <a:rPr lang="en-PH" smtClean="0"/>
              <a:t>11/30/2014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8F86F-A2BE-43A4-8F4E-8BF2FC428A10}" type="datetimeFigureOut">
              <a:rPr lang="en-PH" smtClean="0"/>
              <a:t>11/30/2014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88F86F-A2BE-43A4-8F4E-8BF2FC428A10}" type="datetimeFigureOut">
              <a:rPr lang="en-PH" smtClean="0"/>
              <a:t>11/30/2014</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88F86F-A2BE-43A4-8F4E-8BF2FC428A10}" type="datetimeFigureOut">
              <a:rPr lang="en-PH" smtClean="0"/>
              <a:t>11/30/2014</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88F86F-A2BE-43A4-8F4E-8BF2FC428A10}" type="datetimeFigureOut">
              <a:rPr lang="en-PH" smtClean="0"/>
              <a:t>11/30/2014</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88F86F-A2BE-43A4-8F4E-8BF2FC428A10}" type="datetimeFigureOut">
              <a:rPr lang="en-PH" smtClean="0"/>
              <a:t>11/30/2014</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88F86F-A2BE-43A4-8F4E-8BF2FC428A10}" type="datetimeFigureOut">
              <a:rPr lang="en-PH" smtClean="0"/>
              <a:t>11/30/2014</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D543160A-EBF5-4C60-AC7C-9CDF34D9810F}" type="slidenum">
              <a:rPr lang="en-PH" smtClean="0"/>
              <a:t>‹#›</a:t>
            </a:fld>
            <a:endParaRPr lang="en-PH"/>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288F86F-A2BE-43A4-8F4E-8BF2FC428A10}" type="datetimeFigureOut">
              <a:rPr lang="en-PH" smtClean="0"/>
              <a:t>11/30/2014</a:t>
            </a:fld>
            <a:endParaRPr lang="en-PH"/>
          </a:p>
        </p:txBody>
      </p:sp>
      <p:sp>
        <p:nvSpPr>
          <p:cNvPr id="9" name="Slide Number Placeholder 8"/>
          <p:cNvSpPr>
            <a:spLocks noGrp="1"/>
          </p:cNvSpPr>
          <p:nvPr>
            <p:ph type="sldNum" sz="quarter" idx="11"/>
          </p:nvPr>
        </p:nvSpPr>
        <p:spPr/>
        <p:txBody>
          <a:bodyPr/>
          <a:lstStyle/>
          <a:p>
            <a:fld id="{D543160A-EBF5-4C60-AC7C-9CDF34D9810F}" type="slidenum">
              <a:rPr lang="en-PH" smtClean="0"/>
              <a:t>‹#›</a:t>
            </a:fld>
            <a:endParaRPr lang="en-PH"/>
          </a:p>
        </p:txBody>
      </p:sp>
      <p:sp>
        <p:nvSpPr>
          <p:cNvPr id="10" name="Footer Placeholder 9"/>
          <p:cNvSpPr>
            <a:spLocks noGrp="1"/>
          </p:cNvSpPr>
          <p:nvPr>
            <p:ph type="ftr" sz="quarter" idx="12"/>
          </p:nvPr>
        </p:nvSpPr>
        <p:spPr/>
        <p:txBody>
          <a:bodyPr/>
          <a:lstStyle/>
          <a:p>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8F86F-A2BE-43A4-8F4E-8BF2FC428A10}" type="datetimeFigureOut">
              <a:rPr lang="en-PH" smtClean="0"/>
              <a:t>11/30/2014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8F86F-A2BE-43A4-8F4E-8BF2FC428A10}" type="datetimeFigureOut">
              <a:rPr lang="en-PH" smtClean="0"/>
              <a:t>11/30/2014</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D543160A-EBF5-4C60-AC7C-9CDF34D9810F}" type="slidenum">
              <a:rPr lang="en-PH" smtClean="0"/>
              <a:t>‹#›</a:t>
            </a:fld>
            <a:endParaRPr lang="en-P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305999"/>
            <a:ext cx="8318530" cy="802800"/>
          </a:xfrm>
          <a:prstGeom prst="rect">
            <a:avLst/>
          </a:prstGeom>
        </p:spPr>
        <p:txBody>
          <a:bodyPr tIns="126000" anchor="t" anchorCtr="0"/>
          <a:lstStyle>
            <a:lvl1pPr>
              <a:lnSpc>
                <a:spcPct val="75000"/>
              </a:lnSpc>
              <a:defRPr>
                <a:solidFill>
                  <a:schemeClr val="accent4"/>
                </a:solidFill>
              </a:defRPr>
            </a:lvl1pPr>
          </a:lstStyle>
          <a:p>
            <a:r>
              <a:rPr lang="en-US" noProof="0" dirty="0" smtClean="0"/>
              <a:t>Title</a:t>
            </a:r>
            <a:endParaRPr lang="en-US" noProof="0" dirty="0"/>
          </a:p>
        </p:txBody>
      </p:sp>
      <p:sp>
        <p:nvSpPr>
          <p:cNvPr id="7" name="Footer Placeholder 4"/>
          <p:cNvSpPr>
            <a:spLocks noGrp="1"/>
          </p:cNvSpPr>
          <p:nvPr>
            <p:ph type="ftr" sz="quarter" idx="3"/>
          </p:nvPr>
        </p:nvSpPr>
        <p:spPr>
          <a:xfrm>
            <a:off x="687248" y="6403150"/>
            <a:ext cx="6477000" cy="250825"/>
          </a:xfrm>
          <a:prstGeom prst="rect">
            <a:avLst/>
          </a:prstGeom>
        </p:spPr>
        <p:txBody>
          <a:bodyPr/>
          <a:lstStyle>
            <a:lvl1pPr>
              <a:defRPr sz="900" baseline="0">
                <a:solidFill>
                  <a:srgbClr val="7F7F7F"/>
                </a:solidFill>
              </a:defRPr>
            </a:lvl1pPr>
          </a:lstStyle>
          <a:p>
            <a:r>
              <a:rPr lang="en-US" noProof="0" dirty="0" smtClean="0"/>
              <a:t>| Presentation Title | Presenter Name | Date | Subject | Business Use Only</a:t>
            </a:r>
            <a:endParaRPr lang="en-US" noProof="0" dirty="0"/>
          </a:p>
        </p:txBody>
      </p:sp>
      <p:sp>
        <p:nvSpPr>
          <p:cNvPr id="8" name="Slide Number Placeholder 5"/>
          <p:cNvSpPr>
            <a:spLocks noGrp="1"/>
          </p:cNvSpPr>
          <p:nvPr>
            <p:ph type="sldNum" sz="quarter" idx="4"/>
          </p:nvPr>
        </p:nvSpPr>
        <p:spPr>
          <a:xfrm>
            <a:off x="538116" y="6403150"/>
            <a:ext cx="400035" cy="247031"/>
          </a:xfrm>
          <a:prstGeom prst="rect">
            <a:avLst/>
          </a:prstGeom>
        </p:spPr>
        <p:txBody>
          <a:bodyPr/>
          <a:lstStyle>
            <a:lvl1pPr>
              <a:defRPr sz="900" baseline="0">
                <a:solidFill>
                  <a:srgbClr val="7F7F7F"/>
                </a:solidFill>
              </a:defRPr>
            </a:lvl1pPr>
          </a:lstStyle>
          <a:p>
            <a:fld id="{E66AA3EA-0569-43EF-BBA3-83FDB109D582}" type="slidenum">
              <a:rPr lang="en-US" noProof="0" smtClean="0"/>
              <a:pPr/>
              <a:t>‹#›</a:t>
            </a:fld>
            <a:endParaRPr lang="en-US" noProof="0" dirty="0" smtClean="0"/>
          </a:p>
        </p:txBody>
      </p:sp>
      <p:sp>
        <p:nvSpPr>
          <p:cNvPr id="10" name="Textplatzhalter 9" descr="Subtitle" title="Subtitle"/>
          <p:cNvSpPr>
            <a:spLocks noGrp="1"/>
          </p:cNvSpPr>
          <p:nvPr>
            <p:ph type="body" sz="quarter" idx="10" hasCustomPrompt="1"/>
          </p:nvPr>
        </p:nvSpPr>
        <p:spPr>
          <a:xfrm>
            <a:off x="540000" y="738554"/>
            <a:ext cx="8311392" cy="367571"/>
          </a:xfrm>
        </p:spPr>
        <p:txBody>
          <a:bodyPr anchor="b" anchorCtr="0">
            <a:noAutofit/>
          </a:bodyPr>
          <a:lstStyle>
            <a:lvl1pPr marL="0" indent="0">
              <a:lnSpc>
                <a:spcPct val="95000"/>
              </a:lnSpc>
              <a:buNone/>
              <a:defRPr sz="2000" b="0" i="1">
                <a:solidFill>
                  <a:schemeClr val="tx1"/>
                </a:solidFill>
              </a:defRPr>
            </a:lvl1pPr>
          </a:lstStyle>
          <a:p>
            <a:pPr lvl="0"/>
            <a:r>
              <a:rPr lang="en-US" noProof="0" dirty="0" smtClean="0"/>
              <a:t>Subtitle</a:t>
            </a:r>
          </a:p>
        </p:txBody>
      </p:sp>
      <p:sp>
        <p:nvSpPr>
          <p:cNvPr id="9" name="Content Placeholder 2"/>
          <p:cNvSpPr>
            <a:spLocks noGrp="1"/>
          </p:cNvSpPr>
          <p:nvPr>
            <p:ph idx="1" hasCustomPrompt="1"/>
          </p:nvPr>
        </p:nvSpPr>
        <p:spPr>
          <a:xfrm>
            <a:off x="523875" y="1346200"/>
            <a:ext cx="8334405" cy="4940320"/>
          </a:xfrm>
        </p:spPr>
        <p:txBody>
          <a:bodyPr>
            <a:noAutofit/>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smtClean="0"/>
              <a:t>Click to insert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CH" dirty="0"/>
          </a:p>
        </p:txBody>
      </p:sp>
    </p:spTree>
    <p:extLst>
      <p:ext uri="{BB962C8B-B14F-4D97-AF65-F5344CB8AC3E}">
        <p14:creationId xmlns:p14="http://schemas.microsoft.com/office/powerpoint/2010/main" val="348893307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4348" y="428604"/>
            <a:ext cx="7772400" cy="501676"/>
          </a:xfrm>
          <a:prstGeom prst="rect">
            <a:avLst/>
          </a:prstGeom>
        </p:spPr>
        <p:txBody>
          <a:bodyPr/>
          <a:lstStyle>
            <a:lvl1pPr>
              <a:defRPr>
                <a:latin typeface="Consolas" pitchFamily="49"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lvl1pPr>
              <a:defRPr>
                <a:latin typeface="Corbel" pitchFamily="34" charset="0"/>
              </a:defRPr>
            </a:lvl1pPr>
            <a:lvl2pPr>
              <a:defRPr>
                <a:latin typeface="Corbel" pitchFamily="34" charset="0"/>
              </a:defRPr>
            </a:lvl2pPr>
            <a:lvl3pPr>
              <a:defRPr>
                <a:latin typeface="Corbel" pitchFamily="34" charset="0"/>
              </a:defRPr>
            </a:lvl3pPr>
            <a:lvl4pPr>
              <a:defRPr>
                <a:latin typeface="Corbel" pitchFamily="34" charset="0"/>
              </a:defRPr>
            </a:lvl4pPr>
            <a:lvl5pPr>
              <a:defRPr>
                <a:latin typeface="Corbe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a:latin typeface="Corbel" pitchFamily="34" charset="0"/>
              </a:defRPr>
            </a:lvl1pPr>
            <a:lvl2pPr>
              <a:defRPr>
                <a:latin typeface="Corbel" pitchFamily="34" charset="0"/>
              </a:defRPr>
            </a:lvl2pPr>
            <a:lvl3pPr>
              <a:defRPr>
                <a:latin typeface="Corbel" pitchFamily="34" charset="0"/>
              </a:defRPr>
            </a:lvl3pPr>
            <a:lvl4pPr>
              <a:defRPr>
                <a:latin typeface="Corbel" pitchFamily="34" charset="0"/>
              </a:defRPr>
            </a:lvl4pPr>
            <a:lvl5pPr>
              <a:defRPr>
                <a:latin typeface="Corbe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fontAlgn="auto">
              <a:spcBef>
                <a:spcPts val="0"/>
              </a:spcBef>
              <a:spcAft>
                <a:spcPts val="0"/>
              </a:spcAft>
              <a:defRPr>
                <a:latin typeface="Arial" charset="0"/>
                <a:cs typeface="+mn-cs"/>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fontAlgn="auto">
              <a:spcBef>
                <a:spcPts val="0"/>
              </a:spcBef>
              <a:spcAft>
                <a:spcPts val="0"/>
              </a:spcAft>
              <a:defRPr>
                <a:latin typeface="Arial" charset="0"/>
                <a:cs typeface="Arial" charset="0"/>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atin typeface="Arial" charset="0"/>
                <a:cs typeface="Arial" charset="0"/>
              </a:defRPr>
            </a:lvl1pPr>
          </a:lstStyle>
          <a:p>
            <a:pPr>
              <a:defRPr/>
            </a:pPr>
            <a:fld id="{7F6A38DF-7B2D-409F-85DE-5209A03CCB4B}" type="slidenum">
              <a:rPr lang="en-US"/>
              <a:pPr>
                <a:defRPr/>
              </a:pPr>
              <a:t>‹#›</a:t>
            </a:fld>
            <a:endParaRPr lang="en-US"/>
          </a:p>
        </p:txBody>
      </p:sp>
    </p:spTree>
    <p:extLst>
      <p:ext uri="{BB962C8B-B14F-4D97-AF65-F5344CB8AC3E}">
        <p14:creationId xmlns:p14="http://schemas.microsoft.com/office/powerpoint/2010/main" val="2337878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543160A-EBF5-4C60-AC7C-9CDF34D9810F}" type="slidenum">
              <a:rPr lang="en-PH" smtClean="0"/>
              <a:t>‹#›</a:t>
            </a:fld>
            <a:endParaRPr lang="en-PH"/>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PH"/>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288F86F-A2BE-43A4-8F4E-8BF2FC428A10}" type="datetimeFigureOut">
              <a:rPr lang="en-PH" smtClean="0"/>
              <a:t>11/30/2014</a:t>
            </a:fld>
            <a:endParaRPr lang="en-PH"/>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upload.wikimedia.org/wikipedia/commons/4/4a/Paracelsus.jpg"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ilae.org/Visitors/Centre/ctf/ctfoverview.cfm" TargetMode="External"/><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1600200"/>
            <a:ext cx="7772400" cy="2000251"/>
          </a:xfrm>
        </p:spPr>
        <p:txBody>
          <a:bodyPr/>
          <a:lstStyle/>
          <a:p>
            <a:r>
              <a:rPr lang="en-US" dirty="0" smtClean="0"/>
              <a:t>Epilepsy </a:t>
            </a:r>
            <a:br>
              <a:rPr lang="en-US" dirty="0" smtClean="0"/>
            </a:br>
            <a:r>
              <a:rPr lang="en-US" dirty="0" smtClean="0"/>
              <a:t>in Autism Spectrum Disorder</a:t>
            </a:r>
            <a:endParaRPr lang="en-US" dirty="0"/>
          </a:p>
        </p:txBody>
      </p:sp>
      <p:sp>
        <p:nvSpPr>
          <p:cNvPr id="8" name="Subtitle 7"/>
          <p:cNvSpPr>
            <a:spLocks noGrp="1"/>
          </p:cNvSpPr>
          <p:nvPr>
            <p:ph type="subTitle" idx="1"/>
          </p:nvPr>
        </p:nvSpPr>
        <p:spPr/>
        <p:txBody>
          <a:bodyPr>
            <a:noAutofit/>
          </a:bodyPr>
          <a:lstStyle/>
          <a:p>
            <a:pPr>
              <a:lnSpc>
                <a:spcPct val="100000"/>
              </a:lnSpc>
              <a:spcBef>
                <a:spcPts val="0"/>
              </a:spcBef>
            </a:pPr>
            <a:r>
              <a:rPr lang="en-US" sz="2400" b="1" dirty="0" smtClean="0"/>
              <a:t>Aida M. </a:t>
            </a:r>
            <a:r>
              <a:rPr lang="en-US" sz="2400" b="1" dirty="0" err="1" smtClean="0"/>
              <a:t>Salonga</a:t>
            </a:r>
            <a:r>
              <a:rPr lang="en-US" sz="2400" b="1" dirty="0" smtClean="0"/>
              <a:t>, MD</a:t>
            </a:r>
          </a:p>
          <a:p>
            <a:pPr>
              <a:lnSpc>
                <a:spcPct val="100000"/>
              </a:lnSpc>
              <a:spcBef>
                <a:spcPts val="0"/>
              </a:spcBef>
            </a:pPr>
            <a:r>
              <a:rPr lang="en-US" sz="2400" b="1" dirty="0" smtClean="0"/>
              <a:t>Director and Professor</a:t>
            </a:r>
          </a:p>
          <a:p>
            <a:pPr>
              <a:lnSpc>
                <a:spcPct val="100000"/>
              </a:lnSpc>
              <a:spcBef>
                <a:spcPts val="0"/>
              </a:spcBef>
            </a:pPr>
            <a:r>
              <a:rPr lang="en-US" sz="2400" b="1" dirty="0" smtClean="0"/>
              <a:t>Institute of Child Health and Human Development</a:t>
            </a:r>
          </a:p>
          <a:p>
            <a:pPr>
              <a:lnSpc>
                <a:spcPct val="100000"/>
              </a:lnSpc>
              <a:spcBef>
                <a:spcPts val="0"/>
              </a:spcBef>
            </a:pPr>
            <a:r>
              <a:rPr lang="en-US" sz="2400" b="1" dirty="0" smtClean="0"/>
              <a:t>National Institutes of Health </a:t>
            </a:r>
          </a:p>
          <a:p>
            <a:pPr>
              <a:lnSpc>
                <a:spcPct val="100000"/>
              </a:lnSpc>
              <a:spcBef>
                <a:spcPts val="0"/>
              </a:spcBef>
            </a:pPr>
            <a:r>
              <a:rPr lang="en-US" sz="2400" b="1" dirty="0" smtClean="0"/>
              <a:t>University of the Philippines Manila</a:t>
            </a:r>
            <a:endParaRPr lang="en-US" sz="2400" b="1" dirty="0"/>
          </a:p>
        </p:txBody>
      </p:sp>
      <p:sp>
        <p:nvSpPr>
          <p:cNvPr id="4" name="Slide Number Placeholder 3"/>
          <p:cNvSpPr>
            <a:spLocks noGrp="1"/>
          </p:cNvSpPr>
          <p:nvPr>
            <p:ph type="sldNum" sz="quarter" idx="12"/>
          </p:nvPr>
        </p:nvSpPr>
        <p:spPr>
          <a:xfrm>
            <a:off x="0" y="6402388"/>
            <a:ext cx="400050" cy="247650"/>
          </a:xfrm>
        </p:spPr>
        <p:txBody>
          <a:bodyPr/>
          <a:lstStyle/>
          <a:p>
            <a:fld id="{E66AA3EA-0569-43EF-BBA3-83FDB109D582}" type="slidenum">
              <a:rPr lang="en-US" noProof="0" smtClean="0"/>
              <a:pPr/>
              <a:t>1</a:t>
            </a:fld>
            <a:endParaRPr lang="en-US" noProof="0" dirty="0" smtClean="0"/>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4951" y="150194"/>
            <a:ext cx="1005840" cy="100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Object 3"/>
          <p:cNvGraphicFramePr>
            <a:graphicFrameLocks noChangeAspect="1"/>
          </p:cNvGraphicFramePr>
          <p:nvPr>
            <p:extLst>
              <p:ext uri="{D42A27DB-BD31-4B8C-83A1-F6EECF244321}">
                <p14:modId xmlns:p14="http://schemas.microsoft.com/office/powerpoint/2010/main" val="755320352"/>
              </p:ext>
            </p:extLst>
          </p:nvPr>
        </p:nvGraphicFramePr>
        <p:xfrm>
          <a:off x="6885601" y="182443"/>
          <a:ext cx="1005840" cy="973591"/>
        </p:xfrm>
        <a:graphic>
          <a:graphicData uri="http://schemas.openxmlformats.org/presentationml/2006/ole">
            <mc:AlternateContent xmlns:mc="http://schemas.openxmlformats.org/markup-compatibility/2006">
              <mc:Choice xmlns:v="urn:schemas-microsoft-com:vml" Requires="v">
                <p:oleObj spid="_x0000_s1054" r:id="rId5" imgW="1247619" imgH="1286055" progId="">
                  <p:embed/>
                </p:oleObj>
              </mc:Choice>
              <mc:Fallback>
                <p:oleObj r:id="rId5" imgW="1247619" imgH="1286055"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5601" y="182443"/>
                        <a:ext cx="1005840" cy="97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44666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50000"/>
                  </a:schemeClr>
                </a:solidFill>
              </a:rPr>
              <a:t>Objectives</a:t>
            </a:r>
            <a:endParaRPr lang="en-US" b="1" dirty="0">
              <a:solidFill>
                <a:schemeClr val="accent5">
                  <a:lumMod val="50000"/>
                </a:schemeClr>
              </a:solidFill>
            </a:endParaRPr>
          </a:p>
        </p:txBody>
      </p:sp>
      <p:sp>
        <p:nvSpPr>
          <p:cNvPr id="4" name="Slide Number Placeholder 3"/>
          <p:cNvSpPr>
            <a:spLocks noGrp="1"/>
          </p:cNvSpPr>
          <p:nvPr>
            <p:ph type="sldNum" sz="quarter" idx="4"/>
          </p:nvPr>
        </p:nvSpPr>
        <p:spPr/>
        <p:txBody>
          <a:bodyPr/>
          <a:lstStyle/>
          <a:p>
            <a:fld id="{E66AA3EA-0569-43EF-BBA3-83FDB109D582}" type="slidenum">
              <a:rPr lang="en-US" noProof="0" smtClean="0"/>
              <a:pPr/>
              <a:t>2</a:t>
            </a:fld>
            <a:endParaRPr lang="en-US" noProof="0" dirty="0" smtClean="0"/>
          </a:p>
        </p:txBody>
      </p:sp>
      <p:sp>
        <p:nvSpPr>
          <p:cNvPr id="6" name="Content Placeholder 5"/>
          <p:cNvSpPr>
            <a:spLocks noGrp="1"/>
          </p:cNvSpPr>
          <p:nvPr>
            <p:ph idx="1"/>
          </p:nvPr>
        </p:nvSpPr>
        <p:spPr/>
        <p:txBody>
          <a:bodyPr/>
          <a:lstStyle/>
          <a:p>
            <a:pPr marL="457200" indent="-457200">
              <a:buFont typeface="+mj-lt"/>
              <a:buAutoNum type="arabicPeriod"/>
            </a:pPr>
            <a:endParaRPr lang="en-US" dirty="0" smtClean="0">
              <a:solidFill>
                <a:schemeClr val="tx2">
                  <a:lumMod val="75000"/>
                </a:schemeClr>
              </a:solidFill>
            </a:endParaRPr>
          </a:p>
          <a:p>
            <a:pPr marL="457200" indent="-457200">
              <a:buFont typeface="+mj-lt"/>
              <a:buAutoNum type="arabicPeriod"/>
            </a:pPr>
            <a:r>
              <a:rPr lang="en-US" dirty="0" smtClean="0">
                <a:solidFill>
                  <a:schemeClr val="tx2">
                    <a:lumMod val="75000"/>
                  </a:schemeClr>
                </a:solidFill>
              </a:rPr>
              <a:t>To present the prevalence of Epilepsy in ASD</a:t>
            </a:r>
          </a:p>
          <a:p>
            <a:pPr marL="457200" indent="-457200">
              <a:buFont typeface="+mj-lt"/>
              <a:buAutoNum type="arabicPeriod"/>
            </a:pPr>
            <a:r>
              <a:rPr lang="en-US" dirty="0" smtClean="0">
                <a:solidFill>
                  <a:schemeClr val="tx2">
                    <a:lumMod val="75000"/>
                  </a:schemeClr>
                </a:solidFill>
              </a:rPr>
              <a:t>To be able to define epilepsy and seizures</a:t>
            </a:r>
          </a:p>
          <a:p>
            <a:pPr marL="457200" indent="-457200">
              <a:buFont typeface="+mj-lt"/>
              <a:buAutoNum type="arabicPeriod"/>
            </a:pPr>
            <a:r>
              <a:rPr lang="en-US" dirty="0" smtClean="0">
                <a:solidFill>
                  <a:schemeClr val="tx2">
                    <a:lumMod val="75000"/>
                  </a:schemeClr>
                </a:solidFill>
              </a:rPr>
              <a:t>To be able to recognize the different seizure types</a:t>
            </a:r>
          </a:p>
          <a:p>
            <a:pPr marL="457200" indent="-457200">
              <a:buFont typeface="+mj-lt"/>
              <a:buAutoNum type="arabicPeriod"/>
            </a:pPr>
            <a:r>
              <a:rPr lang="en-US" dirty="0" smtClean="0">
                <a:solidFill>
                  <a:schemeClr val="tx2">
                    <a:lumMod val="75000"/>
                  </a:schemeClr>
                </a:solidFill>
              </a:rPr>
              <a:t>To be able to understand the basic principles of </a:t>
            </a:r>
            <a:r>
              <a:rPr lang="en-US" dirty="0" smtClean="0">
                <a:solidFill>
                  <a:schemeClr val="tx2">
                    <a:lumMod val="75000"/>
                  </a:schemeClr>
                </a:solidFill>
              </a:rPr>
              <a:t>epilepsy diagnosis and treatment, specifically in ASD</a:t>
            </a:r>
          </a:p>
          <a:p>
            <a:pPr marL="457200" indent="-457200">
              <a:buFont typeface="+mj-lt"/>
              <a:buAutoNum type="arabicPeriod"/>
            </a:pPr>
            <a:endParaRPr lang="en-US" dirty="0">
              <a:solidFill>
                <a:schemeClr val="tx2">
                  <a:lumMod val="75000"/>
                </a:schemeClr>
              </a:solidFill>
            </a:endParaRPr>
          </a:p>
        </p:txBody>
      </p:sp>
    </p:spTree>
    <p:extLst>
      <p:ext uri="{BB962C8B-B14F-4D97-AF65-F5344CB8AC3E}">
        <p14:creationId xmlns:p14="http://schemas.microsoft.com/office/powerpoint/2010/main" val="252605142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b="1" dirty="0" smtClean="0"/>
              <a:t>Epilepsy and Autism</a:t>
            </a:r>
          </a:p>
        </p:txBody>
      </p:sp>
      <p:sp>
        <p:nvSpPr>
          <p:cNvPr id="18435" name="Rectangle 3"/>
          <p:cNvSpPr>
            <a:spLocks noGrp="1" noChangeArrowheads="1"/>
          </p:cNvSpPr>
          <p:nvPr>
            <p:ph idx="1"/>
          </p:nvPr>
        </p:nvSpPr>
        <p:spPr>
          <a:xfrm>
            <a:off x="457200" y="1828800"/>
            <a:ext cx="8229600" cy="4495800"/>
          </a:xfrm>
        </p:spPr>
        <p:txBody>
          <a:bodyPr>
            <a:normAutofit/>
          </a:bodyPr>
          <a:lstStyle/>
          <a:p>
            <a:pPr eaLnBrk="1" hangingPunct="1"/>
            <a:r>
              <a:rPr lang="en-US" altLang="en-US" dirty="0" smtClean="0">
                <a:solidFill>
                  <a:schemeClr val="tx1"/>
                </a:solidFill>
              </a:rPr>
              <a:t>Prevalence of epilepsy among all children is </a:t>
            </a:r>
            <a:r>
              <a:rPr lang="en-US" altLang="en-US" dirty="0"/>
              <a:t> </a:t>
            </a:r>
            <a:r>
              <a:rPr lang="en-US" altLang="en-US" dirty="0" smtClean="0"/>
              <a:t>  </a:t>
            </a:r>
            <a:r>
              <a:rPr lang="en-US" altLang="en-US" dirty="0" smtClean="0">
                <a:solidFill>
                  <a:schemeClr val="tx1"/>
                </a:solidFill>
              </a:rPr>
              <a:t>2-3%</a:t>
            </a:r>
          </a:p>
          <a:p>
            <a:pPr eaLnBrk="1" hangingPunct="1"/>
            <a:r>
              <a:rPr lang="en-US" altLang="en-US" dirty="0" smtClean="0">
                <a:solidFill>
                  <a:schemeClr val="tx1"/>
                </a:solidFill>
              </a:rPr>
              <a:t>5-38% among children with autism </a:t>
            </a:r>
          </a:p>
          <a:p>
            <a:pPr lvl="1"/>
            <a:r>
              <a:rPr lang="en-US" altLang="en-US" dirty="0" smtClean="0">
                <a:solidFill>
                  <a:schemeClr val="tx1"/>
                </a:solidFill>
              </a:rPr>
              <a:t>Risk for epilepsy increased with greater intellectual disability, symptomatic vs. idiopathic, age and history of regression</a:t>
            </a:r>
          </a:p>
          <a:p>
            <a:pPr lvl="1"/>
            <a:r>
              <a:rPr lang="en-US" altLang="en-US" dirty="0" smtClean="0">
                <a:solidFill>
                  <a:schemeClr val="tx1"/>
                </a:solidFill>
              </a:rPr>
              <a:t>35-65% with EEG abnormalities</a:t>
            </a:r>
          </a:p>
          <a:p>
            <a:pPr eaLnBrk="1" hangingPunct="1"/>
            <a:r>
              <a:rPr lang="en-US" altLang="en-US" dirty="0" smtClean="0">
                <a:solidFill>
                  <a:schemeClr val="tx1"/>
                </a:solidFill>
              </a:rPr>
              <a:t>Epilepsy in autism </a:t>
            </a:r>
            <a:r>
              <a:rPr lang="en-US" altLang="en-US" dirty="0" smtClean="0">
                <a:solidFill>
                  <a:schemeClr val="tx1"/>
                </a:solidFill>
              </a:rPr>
              <a:t>is associated </a:t>
            </a:r>
            <a:r>
              <a:rPr lang="en-US" altLang="en-US" dirty="0" smtClean="0">
                <a:solidFill>
                  <a:schemeClr val="tx1"/>
                </a:solidFill>
              </a:rPr>
              <a:t>with increased mortality</a:t>
            </a:r>
          </a:p>
        </p:txBody>
      </p:sp>
    </p:spTree>
    <p:extLst>
      <p:ext uri="{BB962C8B-B14F-4D97-AF65-F5344CB8AC3E}">
        <p14:creationId xmlns:p14="http://schemas.microsoft.com/office/powerpoint/2010/main" val="1868327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228600" y="1295400"/>
            <a:ext cx="8305800" cy="4572000"/>
          </a:xfrm>
        </p:spPr>
        <p:txBody>
          <a:bodyPr/>
          <a:lstStyle/>
          <a:p>
            <a:r>
              <a:rPr lang="en-US" altLang="en-US" sz="2800" dirty="0" smtClean="0">
                <a:solidFill>
                  <a:schemeClr val="tx1"/>
                </a:solidFill>
              </a:rPr>
              <a:t>Autistic Disorder – More than 1/3 of epilepsy observed by adolescence</a:t>
            </a:r>
          </a:p>
          <a:p>
            <a:r>
              <a:rPr lang="en-US" altLang="en-US" sz="2800" dirty="0" smtClean="0">
                <a:solidFill>
                  <a:schemeClr val="tx1"/>
                </a:solidFill>
              </a:rPr>
              <a:t>Asperger’s syndrome - Estimated 5-10% likelihood of developing epilepsy in early childhood</a:t>
            </a:r>
          </a:p>
          <a:p>
            <a:r>
              <a:rPr lang="en-US" altLang="en-US" sz="2800" dirty="0" smtClean="0">
                <a:solidFill>
                  <a:schemeClr val="tx1"/>
                </a:solidFill>
              </a:rPr>
              <a:t>Pervasive Developmental Disorder - Risk for epilepsy linked to underlying brain </a:t>
            </a:r>
            <a:r>
              <a:rPr lang="en-US" altLang="en-US" sz="2800" dirty="0" smtClean="0">
                <a:solidFill>
                  <a:schemeClr val="tx1"/>
                </a:solidFill>
              </a:rPr>
              <a:t>dysfunction</a:t>
            </a:r>
          </a:p>
          <a:p>
            <a:pPr>
              <a:defRPr/>
            </a:pPr>
            <a:r>
              <a:rPr lang="en-US" sz="2800" dirty="0"/>
              <a:t>Disintegrative Disorder - Risk for epilepsy as high as 70%</a:t>
            </a:r>
          </a:p>
          <a:p>
            <a:pPr>
              <a:defRPr/>
            </a:pPr>
            <a:r>
              <a:rPr lang="en-US" sz="2800" dirty="0"/>
              <a:t> </a:t>
            </a:r>
            <a:r>
              <a:rPr lang="en-US" sz="2800" dirty="0" err="1"/>
              <a:t>Rett’s</a:t>
            </a:r>
            <a:r>
              <a:rPr lang="en-US" sz="2800" dirty="0"/>
              <a:t> Syndrome - Risk for epilepsy is more than 90%</a:t>
            </a:r>
          </a:p>
          <a:p>
            <a:pPr marL="0" indent="0">
              <a:buFont typeface="Wingdings" pitchFamily="2" charset="2"/>
              <a:buNone/>
              <a:defRPr/>
            </a:pPr>
            <a:endParaRPr lang="en-US" sz="2800" dirty="0"/>
          </a:p>
          <a:p>
            <a:endParaRPr lang="en-US" altLang="en-US" sz="2800" dirty="0" smtClean="0">
              <a:solidFill>
                <a:schemeClr val="tx1"/>
              </a:solidFill>
            </a:endParaRPr>
          </a:p>
          <a:p>
            <a:endParaRPr lang="en-US" altLang="en-US" dirty="0" smtClean="0">
              <a:solidFill>
                <a:schemeClr val="tx1"/>
              </a:solidFill>
            </a:endParaRPr>
          </a:p>
          <a:p>
            <a:endParaRPr lang="en-US" altLang="en-US" dirty="0" smtClean="0">
              <a:solidFill>
                <a:schemeClr val="tx1"/>
              </a:solidFill>
            </a:endParaRPr>
          </a:p>
          <a:p>
            <a:endParaRPr lang="en-US" altLang="en-US" dirty="0" smtClean="0">
              <a:solidFill>
                <a:schemeClr val="tx1"/>
              </a:solidFill>
            </a:endParaRPr>
          </a:p>
        </p:txBody>
      </p:sp>
    </p:spTree>
    <p:extLst>
      <p:ext uri="{BB962C8B-B14F-4D97-AF65-F5344CB8AC3E}">
        <p14:creationId xmlns:p14="http://schemas.microsoft.com/office/powerpoint/2010/main" val="1153745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altLang="en-US" dirty="0" smtClean="0"/>
          </a:p>
        </p:txBody>
      </p:sp>
      <p:sp>
        <p:nvSpPr>
          <p:cNvPr id="22531" name="Rectangle 3"/>
          <p:cNvSpPr>
            <a:spLocks noGrp="1" noChangeArrowheads="1"/>
          </p:cNvSpPr>
          <p:nvPr>
            <p:ph idx="1"/>
          </p:nvPr>
        </p:nvSpPr>
        <p:spPr/>
        <p:txBody>
          <a:bodyPr>
            <a:normAutofit/>
          </a:bodyPr>
          <a:lstStyle/>
          <a:p>
            <a:pPr eaLnBrk="1" hangingPunct="1"/>
            <a:r>
              <a:rPr lang="en-US" altLang="en-US" sz="3200" dirty="0" smtClean="0">
                <a:solidFill>
                  <a:schemeClr val="tx1"/>
                </a:solidFill>
              </a:rPr>
              <a:t>Diagnosis is complicated because seizures may be mistaken for autism behaviors (not responding to name calling, as in Absence)</a:t>
            </a:r>
          </a:p>
          <a:p>
            <a:pPr eaLnBrk="1" hangingPunct="1"/>
            <a:r>
              <a:rPr lang="en-US" altLang="en-US" sz="3200" dirty="0" smtClean="0">
                <a:solidFill>
                  <a:schemeClr val="tx1"/>
                </a:solidFill>
              </a:rPr>
              <a:t>Unusual repetitive behaviors, common in autism, hard to distinguish from seizures</a:t>
            </a:r>
          </a:p>
          <a:p>
            <a:pPr eaLnBrk="1" hangingPunct="1"/>
            <a:r>
              <a:rPr lang="en-US" altLang="en-US" sz="3200" dirty="0" smtClean="0">
                <a:solidFill>
                  <a:schemeClr val="tx1"/>
                </a:solidFill>
              </a:rPr>
              <a:t>All seizure types may be seen in one person</a:t>
            </a:r>
          </a:p>
        </p:txBody>
      </p:sp>
    </p:spTree>
    <p:extLst>
      <p:ext uri="{BB962C8B-B14F-4D97-AF65-F5344CB8AC3E}">
        <p14:creationId xmlns:p14="http://schemas.microsoft.com/office/powerpoint/2010/main" val="2739500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2239962"/>
          </a:xfrm>
        </p:spPr>
        <p:txBody>
          <a:bodyPr>
            <a:normAutofit/>
          </a:bodyPr>
          <a:lstStyle/>
          <a:p>
            <a:r>
              <a:rPr lang="en-PH" dirty="0"/>
              <a:t/>
            </a:r>
            <a:br>
              <a:rPr lang="en-PH" dirty="0"/>
            </a:br>
            <a:r>
              <a:rPr lang="en-PH" b="1" dirty="0" smtClean="0"/>
              <a:t>WHAT IS EPILEPSY?</a:t>
            </a:r>
            <a:endParaRPr lang="en-PH" b="1" dirty="0"/>
          </a:p>
        </p:txBody>
      </p:sp>
      <p:sp>
        <p:nvSpPr>
          <p:cNvPr id="5" name="Slide Number Placeholder 4"/>
          <p:cNvSpPr>
            <a:spLocks noGrp="1"/>
          </p:cNvSpPr>
          <p:nvPr>
            <p:ph type="sldNum" sz="quarter" idx="12"/>
          </p:nvPr>
        </p:nvSpPr>
        <p:spPr/>
        <p:txBody>
          <a:bodyPr/>
          <a:lstStyle/>
          <a:p>
            <a:pPr>
              <a:defRPr/>
            </a:pPr>
            <a:fld id="{61F0D37F-5C71-4D65-933A-40390A13B529}" type="slidenum">
              <a:rPr lang="en-US" smtClean="0"/>
              <a:pPr>
                <a:defRPr/>
              </a:pPr>
              <a:t>6</a:t>
            </a:fld>
            <a:endParaRPr lang="en-US"/>
          </a:p>
        </p:txBody>
      </p:sp>
    </p:spTree>
    <p:extLst>
      <p:ext uri="{BB962C8B-B14F-4D97-AF65-F5344CB8AC3E}">
        <p14:creationId xmlns:p14="http://schemas.microsoft.com/office/powerpoint/2010/main" val="3193942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PH" dirty="0" smtClean="0"/>
              <a:t>EPILEPSY</a:t>
            </a:r>
            <a:endParaRPr lang="en-US" dirty="0" smtClean="0"/>
          </a:p>
        </p:txBody>
      </p:sp>
      <p:sp>
        <p:nvSpPr>
          <p:cNvPr id="3" name="Content Placeholder 2"/>
          <p:cNvSpPr>
            <a:spLocks noGrp="1"/>
          </p:cNvSpPr>
          <p:nvPr>
            <p:ph idx="1"/>
          </p:nvPr>
        </p:nvSpPr>
        <p:spPr>
          <a:xfrm>
            <a:off x="609600" y="1223880"/>
            <a:ext cx="8077200" cy="4948320"/>
          </a:xfrm>
        </p:spPr>
        <p:txBody>
          <a:bodyPr rtlCol="0">
            <a:normAutofit fontScale="92500" lnSpcReduction="20000"/>
          </a:bodyPr>
          <a:lstStyle/>
          <a:p>
            <a:pPr marL="352425" indent="-352425" algn="just" eaLnBrk="1" fontAlgn="auto" hangingPunct="1">
              <a:spcAft>
                <a:spcPts val="0"/>
              </a:spcAft>
              <a:buClr>
                <a:srgbClr val="FFFF00"/>
              </a:buClr>
              <a:buFontTx/>
              <a:buBlip>
                <a:blip r:embed="rId3"/>
              </a:buBlip>
              <a:defRPr/>
            </a:pPr>
            <a:endParaRPr lang="en-US" dirty="0" smtClean="0">
              <a:solidFill>
                <a:schemeClr val="tx1"/>
              </a:solidFill>
              <a:cs typeface="Times New Roman" pitchFamily="18" charset="0"/>
            </a:endParaRPr>
          </a:p>
          <a:p>
            <a:pPr eaLnBrk="1" fontAlgn="auto" hangingPunct="1">
              <a:spcAft>
                <a:spcPts val="0"/>
              </a:spcAft>
              <a:defRPr/>
            </a:pPr>
            <a:r>
              <a:rPr lang="en-US" sz="2600" dirty="0" smtClean="0">
                <a:solidFill>
                  <a:schemeClr val="tx1"/>
                </a:solidFill>
                <a:cs typeface="Times New Roman" pitchFamily="18" charset="0"/>
              </a:rPr>
              <a:t>Epilepsy (sometimes referred to as a seizure disorder) is a common chronic neurological condition that is characterized by recurrent unprovoked epileptic seizures. </a:t>
            </a:r>
          </a:p>
          <a:p>
            <a:pPr fontAlgn="auto">
              <a:spcAft>
                <a:spcPts val="0"/>
              </a:spcAft>
              <a:defRPr/>
            </a:pPr>
            <a:r>
              <a:rPr lang="en-US" sz="2600" dirty="0">
                <a:solidFill>
                  <a:schemeClr val="tx1"/>
                </a:solidFill>
                <a:cs typeface="Times New Roman" pitchFamily="18" charset="0"/>
              </a:rPr>
              <a:t>It is usually controlled, </a:t>
            </a:r>
            <a:r>
              <a:rPr lang="en-US" sz="2600" i="1" dirty="0">
                <a:solidFill>
                  <a:schemeClr val="tx1"/>
                </a:solidFill>
                <a:cs typeface="Times New Roman" pitchFamily="18" charset="0"/>
              </a:rPr>
              <a:t>but not cured.</a:t>
            </a:r>
            <a:endParaRPr lang="en-US" sz="2600" i="1" dirty="0" smtClean="0">
              <a:solidFill>
                <a:schemeClr val="tx1"/>
              </a:solidFill>
              <a:cs typeface="Times New Roman" pitchFamily="18" charset="0"/>
            </a:endParaRPr>
          </a:p>
          <a:p>
            <a:pPr eaLnBrk="1" fontAlgn="auto" hangingPunct="1">
              <a:spcAft>
                <a:spcPts val="0"/>
              </a:spcAft>
              <a:defRPr/>
            </a:pPr>
            <a:r>
              <a:rPr lang="en-US" sz="2600" dirty="0" smtClean="0">
                <a:solidFill>
                  <a:schemeClr val="tx1"/>
                </a:solidFill>
                <a:cs typeface="Times New Roman" pitchFamily="18" charset="0"/>
              </a:rPr>
              <a:t>It affects approximately 50 million people worldwide.  </a:t>
            </a:r>
          </a:p>
          <a:p>
            <a:pPr>
              <a:buFont typeface="Arial" pitchFamily="34" charset="0"/>
              <a:buChar char="•"/>
              <a:defRPr/>
            </a:pPr>
            <a:r>
              <a:rPr lang="en-US" sz="2600" i="1" dirty="0" smtClean="0">
                <a:solidFill>
                  <a:schemeClr val="tx1"/>
                </a:solidFill>
              </a:rPr>
              <a:t> </a:t>
            </a:r>
            <a:r>
              <a:rPr lang="en-PH" sz="2600" i="1" dirty="0">
                <a:solidFill>
                  <a:srgbClr val="000000"/>
                </a:solidFill>
              </a:rPr>
              <a:t>8</a:t>
            </a:r>
            <a:r>
              <a:rPr lang="en-PH" sz="2600" i="1" dirty="0">
                <a:solidFill>
                  <a:schemeClr val="tx1"/>
                </a:solidFill>
              </a:rPr>
              <a:t>0% </a:t>
            </a:r>
            <a:r>
              <a:rPr lang="en-PH" sz="2600" i="1" dirty="0" smtClean="0">
                <a:solidFill>
                  <a:schemeClr val="tx1"/>
                </a:solidFill>
              </a:rPr>
              <a:t>of those live </a:t>
            </a:r>
            <a:r>
              <a:rPr lang="en-PH" sz="2600" i="1" dirty="0">
                <a:solidFill>
                  <a:schemeClr val="tx1"/>
                </a:solidFill>
              </a:rPr>
              <a:t>in the developing world</a:t>
            </a:r>
          </a:p>
          <a:p>
            <a:pPr>
              <a:buFont typeface="Arial" pitchFamily="34" charset="0"/>
              <a:buChar char="•"/>
              <a:defRPr/>
            </a:pPr>
            <a:r>
              <a:rPr lang="en-US" sz="2600" i="1" dirty="0">
                <a:solidFill>
                  <a:schemeClr val="tx1"/>
                </a:solidFill>
              </a:rPr>
              <a:t>In the Philippines, estimated 930,000 people suffer from epilepsy. </a:t>
            </a:r>
          </a:p>
          <a:p>
            <a:pPr>
              <a:buFont typeface="Arial" pitchFamily="34" charset="0"/>
              <a:buChar char="•"/>
              <a:defRPr/>
            </a:pPr>
            <a:r>
              <a:rPr lang="en-US" sz="2600" i="1" dirty="0" smtClean="0">
                <a:solidFill>
                  <a:schemeClr val="tx1"/>
                </a:solidFill>
              </a:rPr>
              <a:t>In a local </a:t>
            </a:r>
            <a:r>
              <a:rPr lang="en-US" sz="2600" i="1" dirty="0">
                <a:solidFill>
                  <a:schemeClr val="tx1"/>
                </a:solidFill>
              </a:rPr>
              <a:t>prevalence study: 230 persons with epilepsy / 100,000 population.</a:t>
            </a:r>
            <a:endParaRPr lang="en-PH" sz="2600" i="1" dirty="0">
              <a:solidFill>
                <a:schemeClr val="tx1"/>
              </a:solidFill>
            </a:endParaRPr>
          </a:p>
          <a:p>
            <a:pPr marL="0" indent="0">
              <a:buFont typeface="Arial" pitchFamily="34" charset="0"/>
              <a:buNone/>
              <a:defRPr/>
            </a:pPr>
            <a:endParaRPr lang="en-PH" sz="2600" b="1" i="1" dirty="0" smtClean="0">
              <a:solidFill>
                <a:schemeClr val="tx1"/>
              </a:solidFill>
            </a:endParaRPr>
          </a:p>
          <a:p>
            <a:pPr marL="0" indent="0">
              <a:buFont typeface="Arial" pitchFamily="34" charset="0"/>
              <a:buNone/>
              <a:defRPr/>
            </a:pPr>
            <a:endParaRPr lang="en-PH" sz="2600" b="1" i="1" dirty="0"/>
          </a:p>
          <a:p>
            <a:pPr marL="0" indent="0">
              <a:buFont typeface="Arial" pitchFamily="34" charset="0"/>
              <a:buNone/>
              <a:defRPr/>
            </a:pPr>
            <a:endParaRPr lang="en-PH" sz="1400" b="1" i="1" dirty="0" smtClean="0">
              <a:solidFill>
                <a:schemeClr val="tx1"/>
              </a:solidFill>
            </a:endParaRPr>
          </a:p>
          <a:p>
            <a:pPr marL="0" indent="0">
              <a:buFont typeface="Arial" pitchFamily="34" charset="0"/>
              <a:buNone/>
              <a:defRPr/>
            </a:pPr>
            <a:r>
              <a:rPr lang="en-PH" sz="1400" b="1" i="1" dirty="0" smtClean="0">
                <a:solidFill>
                  <a:schemeClr val="tx1"/>
                </a:solidFill>
              </a:rPr>
              <a:t>WHO </a:t>
            </a:r>
            <a:r>
              <a:rPr lang="en-PH" sz="1400" b="1" i="1" dirty="0">
                <a:solidFill>
                  <a:schemeClr val="tx1"/>
                </a:solidFill>
              </a:rPr>
              <a:t>and PLAE data</a:t>
            </a:r>
          </a:p>
          <a:p>
            <a:pPr eaLnBrk="1" fontAlgn="auto" hangingPunct="1">
              <a:spcAft>
                <a:spcPts val="0"/>
              </a:spcAft>
              <a:defRPr/>
            </a:pPr>
            <a:endParaRPr lang="en-US" dirty="0" smtClean="0">
              <a:solidFill>
                <a:schemeClr val="tx1"/>
              </a:solidFill>
            </a:endParaRPr>
          </a:p>
          <a:p>
            <a:pPr eaLnBrk="1" fontAlgn="auto" hangingPunct="1">
              <a:spcAft>
                <a:spcPts val="0"/>
              </a:spcAft>
              <a:defRPr/>
            </a:pPr>
            <a:endParaRPr lang="en-US" dirty="0" smtClean="0">
              <a:solidFill>
                <a:schemeClr val="tx1"/>
              </a:solidFill>
              <a:cs typeface="Times New Roman" pitchFamily="18" charset="0"/>
            </a:endParaRPr>
          </a:p>
          <a:p>
            <a:pPr eaLnBrk="1" fontAlgn="auto" hangingPunct="1">
              <a:spcAft>
                <a:spcPts val="0"/>
              </a:spcAft>
              <a:defRPr/>
            </a:pPr>
            <a:endParaRPr lang="en-US" dirty="0">
              <a:solidFill>
                <a:schemeClr val="tx1"/>
              </a:solidFill>
            </a:endParaRPr>
          </a:p>
        </p:txBody>
      </p:sp>
    </p:spTree>
    <p:extLst>
      <p:ext uri="{BB962C8B-B14F-4D97-AF65-F5344CB8AC3E}">
        <p14:creationId xmlns:p14="http://schemas.microsoft.com/office/powerpoint/2010/main" val="1667639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62400" y="1600200"/>
            <a:ext cx="4495800" cy="464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435" name="Title 5"/>
          <p:cNvSpPr>
            <a:spLocks noGrp="1"/>
          </p:cNvSpPr>
          <p:nvPr>
            <p:ph type="title"/>
          </p:nvPr>
        </p:nvSpPr>
        <p:spPr/>
        <p:txBody>
          <a:bodyPr/>
          <a:lstStyle/>
          <a:p>
            <a:pPr eaLnBrk="1" hangingPunct="1"/>
            <a:r>
              <a:rPr lang="en-PH" smtClean="0"/>
              <a:t>Seizure</a:t>
            </a:r>
            <a:endParaRPr lang="en-US" smtClean="0"/>
          </a:p>
        </p:txBody>
      </p:sp>
      <p:pic>
        <p:nvPicPr>
          <p:cNvPr id="296963" name="Picture 3" descr="IMAGE9"/>
          <p:cNvPicPr>
            <a:picLocks noGrp="1" noChangeAspect="1" noChangeArrowheads="1"/>
          </p:cNvPicPr>
          <p:nvPr>
            <p:ph idx="1"/>
          </p:nvPr>
        </p:nvPicPr>
        <p:blipFill>
          <a:blip r:embed="rId3">
            <a:clrChange>
              <a:clrFrom>
                <a:srgbClr val="FFFFFF"/>
              </a:clrFrom>
              <a:clrTo>
                <a:srgbClr val="FFFFFF">
                  <a:alpha val="0"/>
                </a:srgbClr>
              </a:clrTo>
            </a:clrChange>
          </a:blip>
          <a:stretch>
            <a:fillRect/>
          </a:stretch>
        </p:blipFill>
        <p:spPr>
          <a:xfrm>
            <a:off x="1954502" y="1600200"/>
            <a:ext cx="4625395" cy="4800600"/>
          </a:xfrm>
          <a:effectLst>
            <a:outerShdw blurRad="292100" dist="139700" dir="2700000" algn="tl" rotWithShape="0">
              <a:srgbClr val="333333">
                <a:alpha val="65000"/>
              </a:srgbClr>
            </a:outerShdw>
          </a:effectLst>
        </p:spPr>
      </p:pic>
      <p:sp>
        <p:nvSpPr>
          <p:cNvPr id="17412" name="Rectangle 4"/>
          <p:cNvSpPr>
            <a:spLocks noGrp="1" noChangeArrowheads="1"/>
          </p:cNvSpPr>
          <p:nvPr>
            <p:ph type="body" sz="half" idx="4294967295"/>
          </p:nvPr>
        </p:nvSpPr>
        <p:spPr>
          <a:xfrm>
            <a:off x="0" y="1219200"/>
            <a:ext cx="3657600" cy="4876800"/>
          </a:xfrm>
        </p:spPr>
        <p:txBody>
          <a:bodyPr rtlCol="0">
            <a:normAutofit/>
          </a:bodyPr>
          <a:lstStyle/>
          <a:p>
            <a:pPr eaLnBrk="1" fontAlgn="auto" hangingPunct="1">
              <a:lnSpc>
                <a:spcPct val="90000"/>
              </a:lnSpc>
              <a:spcAft>
                <a:spcPts val="0"/>
              </a:spcAft>
              <a:defRPr/>
            </a:pPr>
            <a:r>
              <a:rPr lang="en-US" dirty="0" smtClean="0"/>
              <a:t>An </a:t>
            </a:r>
            <a:r>
              <a:rPr lang="en-US" dirty="0" smtClean="0">
                <a:solidFill>
                  <a:srgbClr val="FF0000"/>
                </a:solidFill>
              </a:rPr>
              <a:t>occasional excessive </a:t>
            </a:r>
            <a:r>
              <a:rPr lang="en-US" dirty="0" smtClean="0"/>
              <a:t>and disordered discharge of neurons</a:t>
            </a:r>
          </a:p>
          <a:p>
            <a:pPr eaLnBrk="1" fontAlgn="auto" hangingPunct="1">
              <a:lnSpc>
                <a:spcPct val="90000"/>
              </a:lnSpc>
              <a:spcAft>
                <a:spcPts val="0"/>
              </a:spcAft>
              <a:defRPr/>
            </a:pPr>
            <a:r>
              <a:rPr lang="en-US" dirty="0" smtClean="0"/>
              <a:t>Manifestation of </a:t>
            </a:r>
            <a:r>
              <a:rPr lang="en-US" dirty="0" smtClean="0">
                <a:solidFill>
                  <a:srgbClr val="FF0000"/>
                </a:solidFill>
              </a:rPr>
              <a:t>transient </a:t>
            </a:r>
            <a:r>
              <a:rPr lang="en-US" dirty="0" err="1" smtClean="0"/>
              <a:t>hypersynchronous</a:t>
            </a:r>
            <a:r>
              <a:rPr lang="en-US" dirty="0" smtClean="0"/>
              <a:t> abnormal neuronal behavior</a:t>
            </a:r>
          </a:p>
          <a:p>
            <a:pPr eaLnBrk="1" fontAlgn="auto" hangingPunct="1">
              <a:lnSpc>
                <a:spcPct val="90000"/>
              </a:lnSpc>
              <a:spcAft>
                <a:spcPts val="0"/>
              </a:spcAft>
              <a:buFont typeface="Monotype Sorts"/>
              <a:buNone/>
              <a:defRPr/>
            </a:pPr>
            <a:endParaRPr lang="en-US" dirty="0" smtClean="0"/>
          </a:p>
        </p:txBody>
      </p:sp>
    </p:spTree>
    <p:extLst>
      <p:ext uri="{BB962C8B-B14F-4D97-AF65-F5344CB8AC3E}">
        <p14:creationId xmlns:p14="http://schemas.microsoft.com/office/powerpoint/2010/main" val="50198200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6"/>
          <p:cNvSpPr>
            <a:spLocks noGrp="1"/>
          </p:cNvSpPr>
          <p:nvPr>
            <p:ph type="title"/>
          </p:nvPr>
        </p:nvSpPr>
        <p:spPr>
          <a:xfrm>
            <a:off x="304800" y="558800"/>
            <a:ext cx="8247063" cy="498475"/>
          </a:xfrm>
        </p:spPr>
        <p:txBody>
          <a:bodyPr rtlCol="0">
            <a:normAutofit fontScale="90000"/>
          </a:bodyPr>
          <a:lstStyle/>
          <a:p>
            <a:pPr eaLnBrk="1" fontAlgn="auto" hangingPunct="1">
              <a:spcAft>
                <a:spcPts val="0"/>
              </a:spcAft>
              <a:defRPr/>
            </a:pPr>
            <a:r>
              <a:rPr lang="en-PH" dirty="0" smtClean="0"/>
              <a:t>Definition of Terms</a:t>
            </a:r>
            <a:endParaRPr lang="en-US" dirty="0" smtClean="0"/>
          </a:p>
        </p:txBody>
      </p:sp>
      <p:sp>
        <p:nvSpPr>
          <p:cNvPr id="19459" name="Content Placeholder 7"/>
          <p:cNvSpPr>
            <a:spLocks noGrp="1"/>
          </p:cNvSpPr>
          <p:nvPr>
            <p:ph idx="1"/>
          </p:nvPr>
        </p:nvSpPr>
        <p:spPr>
          <a:xfrm>
            <a:off x="304800" y="1676400"/>
            <a:ext cx="8001000" cy="4930775"/>
          </a:xfrm>
        </p:spPr>
        <p:txBody>
          <a:bodyPr>
            <a:normAutofit/>
          </a:bodyPr>
          <a:lstStyle/>
          <a:p>
            <a:pPr eaLnBrk="1" hangingPunct="1"/>
            <a:r>
              <a:rPr lang="en-US" sz="2400" dirty="0" smtClean="0">
                <a:solidFill>
                  <a:schemeClr val="tx1"/>
                </a:solidFill>
              </a:rPr>
              <a:t>  </a:t>
            </a:r>
            <a:r>
              <a:rPr lang="en-US" sz="2400" b="1" dirty="0" smtClean="0">
                <a:solidFill>
                  <a:schemeClr val="tx1"/>
                </a:solidFill>
              </a:rPr>
              <a:t>EPILEPTIC SEIZURE</a:t>
            </a:r>
          </a:p>
          <a:p>
            <a:pPr lvl="1" eaLnBrk="1" hangingPunct="1"/>
            <a:r>
              <a:rPr lang="en-US" sz="2400" dirty="0" smtClean="0">
                <a:solidFill>
                  <a:schemeClr val="tx1"/>
                </a:solidFill>
              </a:rPr>
              <a:t>Manifestation(s) of epileptic (excessive and/or </a:t>
            </a:r>
            <a:r>
              <a:rPr lang="en-US" sz="2400" dirty="0" err="1" smtClean="0">
                <a:solidFill>
                  <a:schemeClr val="tx1"/>
                </a:solidFill>
              </a:rPr>
              <a:t>hypersynchronous</a:t>
            </a:r>
            <a:r>
              <a:rPr lang="en-US" sz="2400" dirty="0" smtClean="0">
                <a:solidFill>
                  <a:schemeClr val="tx1"/>
                </a:solidFill>
              </a:rPr>
              <a:t>), usually self-limited </a:t>
            </a:r>
            <a:r>
              <a:rPr lang="en-US" sz="2400" i="1" dirty="0" smtClean="0">
                <a:solidFill>
                  <a:schemeClr val="tx1"/>
                </a:solidFill>
              </a:rPr>
              <a:t>activity of neurons in the brain</a:t>
            </a:r>
            <a:r>
              <a:rPr lang="en-US" sz="2400" dirty="0" smtClean="0">
                <a:solidFill>
                  <a:schemeClr val="tx1"/>
                </a:solidFill>
              </a:rPr>
              <a:t>. </a:t>
            </a:r>
          </a:p>
          <a:p>
            <a:pPr eaLnBrk="1" hangingPunct="1"/>
            <a:r>
              <a:rPr lang="en-US" sz="2400" b="1" dirty="0" smtClean="0">
                <a:solidFill>
                  <a:schemeClr val="tx1"/>
                </a:solidFill>
              </a:rPr>
              <a:t>EPILEPSY</a:t>
            </a:r>
            <a:endParaRPr lang="en-US" sz="2400" dirty="0" smtClean="0">
              <a:solidFill>
                <a:schemeClr val="tx1"/>
              </a:solidFill>
            </a:endParaRPr>
          </a:p>
          <a:p>
            <a:pPr lvl="1" eaLnBrk="1" hangingPunct="1"/>
            <a:r>
              <a:rPr lang="en-US" sz="2400" dirty="0" smtClean="0">
                <a:solidFill>
                  <a:schemeClr val="tx1"/>
                </a:solidFill>
              </a:rPr>
              <a:t>A chronic neurological condition characterized by recurrent epileptic seizures. </a:t>
            </a:r>
          </a:p>
          <a:p>
            <a:r>
              <a:rPr lang="en-US" sz="2400" b="1" i="1" dirty="0">
                <a:solidFill>
                  <a:schemeClr val="tx1"/>
                </a:solidFill>
              </a:rPr>
              <a:t>CONVULSION</a:t>
            </a:r>
            <a:r>
              <a:rPr lang="en-US" sz="2400" b="1" dirty="0">
                <a:solidFill>
                  <a:schemeClr val="tx1"/>
                </a:solidFill>
              </a:rPr>
              <a:t> </a:t>
            </a:r>
            <a:r>
              <a:rPr lang="en-US" sz="2400" dirty="0">
                <a:solidFill>
                  <a:schemeClr val="tx1"/>
                </a:solidFill>
              </a:rPr>
              <a:t/>
            </a:r>
            <a:br>
              <a:rPr lang="en-US" sz="2400" dirty="0">
                <a:solidFill>
                  <a:schemeClr val="tx1"/>
                </a:solidFill>
              </a:rPr>
            </a:br>
            <a:r>
              <a:rPr lang="en-US" sz="2400" dirty="0" smtClean="0">
                <a:solidFill>
                  <a:schemeClr val="tx1"/>
                </a:solidFill>
              </a:rPr>
              <a:t>    Primarily </a:t>
            </a:r>
            <a:r>
              <a:rPr lang="en-US" sz="2400" dirty="0">
                <a:solidFill>
                  <a:schemeClr val="tx1"/>
                </a:solidFill>
              </a:rPr>
              <a:t>a lay term. Episodes of excessive, abnormal muscle contractions, usually bilateral, which may be sustained or interrupted. </a:t>
            </a:r>
          </a:p>
          <a:p>
            <a:pPr marL="0" indent="0" eaLnBrk="1" hangingPunct="1">
              <a:buNone/>
            </a:pPr>
            <a:endParaRPr lang="en-US" sz="2400" dirty="0" smtClean="0">
              <a:solidFill>
                <a:schemeClr val="tx1"/>
              </a:solidFill>
            </a:endParaRPr>
          </a:p>
        </p:txBody>
      </p:sp>
    </p:spTree>
    <p:extLst>
      <p:ext uri="{BB962C8B-B14F-4D97-AF65-F5344CB8AC3E}">
        <p14:creationId xmlns:p14="http://schemas.microsoft.com/office/powerpoint/2010/main" val="139615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330200"/>
            <a:ext cx="8229600" cy="1143000"/>
          </a:xfrm>
        </p:spPr>
        <p:txBody>
          <a:bodyPr>
            <a:normAutofit fontScale="90000"/>
          </a:bodyPr>
          <a:lstStyle/>
          <a:p>
            <a:pPr eaLnBrk="1" hangingPunct="1"/>
            <a:r>
              <a:rPr lang="en-US" dirty="0" smtClean="0"/>
              <a:t>CLASSIFICATION OF EPILEPTIC SEIZURES</a:t>
            </a:r>
          </a:p>
        </p:txBody>
      </p:sp>
      <p:sp>
        <p:nvSpPr>
          <p:cNvPr id="19459" name="Content Placeholder 2"/>
          <p:cNvSpPr>
            <a:spLocks noGrp="1"/>
          </p:cNvSpPr>
          <p:nvPr>
            <p:ph idx="1"/>
          </p:nvPr>
        </p:nvSpPr>
        <p:spPr>
          <a:xfrm>
            <a:off x="523875" y="2133600"/>
            <a:ext cx="7858125" cy="4143375"/>
          </a:xfrm>
        </p:spPr>
        <p:txBody>
          <a:bodyPr rtlCol="0">
            <a:normAutofit/>
          </a:bodyPr>
          <a:lstStyle/>
          <a:p>
            <a:pPr eaLnBrk="1" fontAlgn="auto" hangingPunct="1">
              <a:spcAft>
                <a:spcPts val="0"/>
              </a:spcAft>
              <a:defRPr/>
            </a:pPr>
            <a:r>
              <a:rPr lang="en-US" sz="2800" b="1" dirty="0" smtClean="0">
                <a:solidFill>
                  <a:schemeClr val="tx1"/>
                </a:solidFill>
              </a:rPr>
              <a:t>FOCAL</a:t>
            </a:r>
            <a:r>
              <a:rPr lang="en-US" sz="2800" dirty="0" smtClean="0">
                <a:solidFill>
                  <a:schemeClr val="tx1"/>
                </a:solidFill>
              </a:rPr>
              <a:t> (syn. partial) </a:t>
            </a:r>
            <a:br>
              <a:rPr lang="en-US" sz="2800" dirty="0" smtClean="0">
                <a:solidFill>
                  <a:schemeClr val="tx1"/>
                </a:solidFill>
              </a:rPr>
            </a:br>
            <a:r>
              <a:rPr lang="en-US" sz="2800" dirty="0" smtClean="0">
                <a:solidFill>
                  <a:schemeClr val="tx1"/>
                </a:solidFill>
              </a:rPr>
              <a:t>initial activation of only part of one cerebral hemisphere. </a:t>
            </a:r>
          </a:p>
          <a:p>
            <a:pPr eaLnBrk="1" fontAlgn="auto" hangingPunct="1">
              <a:spcAft>
                <a:spcPts val="0"/>
              </a:spcAft>
              <a:defRPr/>
            </a:pPr>
            <a:r>
              <a:rPr lang="en-US" sz="2800" b="1" dirty="0" smtClean="0">
                <a:solidFill>
                  <a:schemeClr val="tx1"/>
                </a:solidFill>
              </a:rPr>
              <a:t>GENERALIZED </a:t>
            </a:r>
            <a:r>
              <a:rPr lang="en-US" sz="2800" dirty="0" smtClean="0">
                <a:solidFill>
                  <a:schemeClr val="tx1"/>
                </a:solidFill>
              </a:rPr>
              <a:t> </a:t>
            </a:r>
            <a:br>
              <a:rPr lang="en-US" sz="2800" dirty="0" smtClean="0">
                <a:solidFill>
                  <a:schemeClr val="tx1"/>
                </a:solidFill>
              </a:rPr>
            </a:br>
            <a:r>
              <a:rPr lang="en-US" sz="2800" dirty="0" smtClean="0">
                <a:solidFill>
                  <a:schemeClr val="tx1"/>
                </a:solidFill>
              </a:rPr>
              <a:t>more than minimal involvement of both cerebral hemispheres. </a:t>
            </a:r>
          </a:p>
          <a:p>
            <a:pPr eaLnBrk="1" fontAlgn="auto" hangingPunct="1">
              <a:spcAft>
                <a:spcPts val="0"/>
              </a:spcAft>
              <a:defRPr/>
            </a:pPr>
            <a:r>
              <a:rPr lang="en-US" sz="2800" dirty="0" smtClean="0">
                <a:solidFill>
                  <a:schemeClr val="tx1"/>
                </a:solidFill>
              </a:rPr>
              <a:t>UNCLASSIFIED: SYNDROMES</a:t>
            </a:r>
          </a:p>
          <a:p>
            <a:pPr eaLnBrk="1" fontAlgn="auto" hangingPunct="1">
              <a:spcAft>
                <a:spcPts val="0"/>
              </a:spcAft>
              <a:defRPr/>
            </a:pPr>
            <a:endParaRPr lang="en-US" sz="2800" b="1" i="1" dirty="0" smtClean="0">
              <a:solidFill>
                <a:schemeClr val="tx1"/>
              </a:solidFill>
            </a:endParaRPr>
          </a:p>
          <a:p>
            <a:pPr eaLnBrk="1" fontAlgn="auto" hangingPunct="1">
              <a:spcAft>
                <a:spcPts val="0"/>
              </a:spcAft>
              <a:defRPr/>
            </a:pPr>
            <a:endParaRPr lang="en-US" sz="2800" dirty="0" smtClean="0">
              <a:solidFill>
                <a:schemeClr val="tx1"/>
              </a:solidFill>
            </a:endParaRPr>
          </a:p>
          <a:p>
            <a:pPr eaLnBrk="1" fontAlgn="auto" hangingPunct="1">
              <a:spcAft>
                <a:spcPts val="0"/>
              </a:spcAft>
              <a:defRPr/>
            </a:pPr>
            <a:endParaRPr lang="en-US" dirty="0" smtClean="0">
              <a:solidFill>
                <a:schemeClr val="tx1"/>
              </a:solidFill>
            </a:endParaRPr>
          </a:p>
        </p:txBody>
      </p:sp>
    </p:spTree>
    <p:extLst>
      <p:ext uri="{BB962C8B-B14F-4D97-AF65-F5344CB8AC3E}">
        <p14:creationId xmlns:p14="http://schemas.microsoft.com/office/powerpoint/2010/main" val="154804379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228600"/>
            <a:ext cx="7772400" cy="1143000"/>
          </a:xfrm>
        </p:spPr>
        <p:txBody>
          <a:bodyPr/>
          <a:lstStyle/>
          <a:p>
            <a:pPr defTabSz="762000" eaLnBrk="1" hangingPunct="1"/>
            <a:r>
              <a:rPr lang="en-US" dirty="0" smtClean="0"/>
              <a:t>Etiology of epilepsy</a:t>
            </a:r>
          </a:p>
        </p:txBody>
      </p:sp>
      <p:sp>
        <p:nvSpPr>
          <p:cNvPr id="21507" name="Rectangle 3"/>
          <p:cNvSpPr>
            <a:spLocks noGrp="1" noChangeArrowheads="1"/>
          </p:cNvSpPr>
          <p:nvPr>
            <p:ph idx="1"/>
          </p:nvPr>
        </p:nvSpPr>
        <p:spPr>
          <a:xfrm>
            <a:off x="457201" y="1600200"/>
            <a:ext cx="7543800" cy="4572000"/>
          </a:xfrm>
        </p:spPr>
        <p:txBody>
          <a:bodyPr rtlCol="0">
            <a:normAutofit/>
          </a:bodyPr>
          <a:lstStyle/>
          <a:p>
            <a:pPr marL="288925" indent="-288925" eaLnBrk="1" fontAlgn="auto" hangingPunct="1">
              <a:spcBef>
                <a:spcPct val="0"/>
              </a:spcBef>
              <a:spcAft>
                <a:spcPts val="0"/>
              </a:spcAft>
              <a:defRPr/>
            </a:pPr>
            <a:r>
              <a:rPr lang="en-GB" sz="2400" dirty="0" smtClean="0">
                <a:solidFill>
                  <a:schemeClr val="tx1"/>
                </a:solidFill>
              </a:rPr>
              <a:t>Epilepsy can be divided into three categories relating to its cause:</a:t>
            </a:r>
          </a:p>
          <a:p>
            <a:pPr marL="768350" lvl="1" indent="-288925" eaLnBrk="1" fontAlgn="auto" hangingPunct="1">
              <a:spcAft>
                <a:spcPts val="0"/>
              </a:spcAft>
              <a:defRPr/>
            </a:pPr>
            <a:r>
              <a:rPr lang="en-GB" sz="2400" dirty="0" smtClean="0">
                <a:solidFill>
                  <a:schemeClr val="tx1"/>
                </a:solidFill>
              </a:rPr>
              <a:t>Idiopathic – no identifiable cause. Seizures assumed to have a probable genetic basis</a:t>
            </a:r>
          </a:p>
          <a:p>
            <a:pPr marL="768350" lvl="1" indent="-288925" eaLnBrk="1" fontAlgn="auto" hangingPunct="1">
              <a:spcAft>
                <a:spcPts val="0"/>
              </a:spcAft>
              <a:defRPr/>
            </a:pPr>
            <a:r>
              <a:rPr lang="en-GB" sz="2400" dirty="0" smtClean="0">
                <a:solidFill>
                  <a:schemeClr val="tx1"/>
                </a:solidFill>
              </a:rPr>
              <a:t>Cryptogenic – no cause is found. There may be an undiscovered physical cause which has yet to be found</a:t>
            </a:r>
          </a:p>
          <a:p>
            <a:pPr marL="768350" lvl="1" indent="-288925" eaLnBrk="1" fontAlgn="auto" hangingPunct="1">
              <a:spcAft>
                <a:spcPts val="0"/>
              </a:spcAft>
              <a:defRPr/>
            </a:pPr>
            <a:r>
              <a:rPr lang="en-GB" sz="2400" dirty="0" smtClean="0">
                <a:solidFill>
                  <a:schemeClr val="tx1"/>
                </a:solidFill>
              </a:rPr>
              <a:t>Symptomatic – a cause for the condition can be found. Could include head injury, scarring due to infections in the brain, stroke, brain tumours</a:t>
            </a:r>
            <a:endParaRPr lang="en-US" sz="2400" dirty="0" smtClean="0">
              <a:solidFill>
                <a:schemeClr val="tx1"/>
              </a:solidFill>
            </a:endParaRPr>
          </a:p>
        </p:txBody>
      </p:sp>
      <p:sp>
        <p:nvSpPr>
          <p:cNvPr id="22532" name="Slide Number Placeholder 3"/>
          <p:cNvSpPr>
            <a:spLocks noGrp="1"/>
          </p:cNvSpPr>
          <p:nvPr>
            <p:ph type="sldNum" sz="quarter" idx="12"/>
          </p:nvPr>
        </p:nvSpPr>
        <p:spPr bwMode="auto">
          <a:xfrm>
            <a:off x="7246938" y="6186488"/>
            <a:ext cx="1897062"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29436497-43EF-4859-87FC-493CAA013BBF}" type="slidenum">
              <a:rPr lang="en-US" smtClean="0">
                <a:latin typeface="Corbel" pitchFamily="34" charset="0"/>
              </a:rPr>
              <a:pPr fontAlgn="base">
                <a:spcBef>
                  <a:spcPct val="0"/>
                </a:spcBef>
                <a:spcAft>
                  <a:spcPct val="0"/>
                </a:spcAft>
                <a:defRPr/>
              </a:pPr>
              <a:t>11</a:t>
            </a:fld>
            <a:endParaRPr lang="en-US" smtClean="0">
              <a:latin typeface="Corbel" pitchFamily="34" charset="0"/>
            </a:endParaRPr>
          </a:p>
        </p:txBody>
      </p:sp>
    </p:spTree>
    <p:extLst>
      <p:ext uri="{BB962C8B-B14F-4D97-AF65-F5344CB8AC3E}">
        <p14:creationId xmlns:p14="http://schemas.microsoft.com/office/powerpoint/2010/main" val="227090346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122238"/>
            <a:ext cx="6858000" cy="1295400"/>
          </a:xfrm>
          <a:prstGeom prst="rect">
            <a:avLst/>
          </a:prstGeom>
        </p:spPr>
        <p:txBody>
          <a:bodyPr anchor="t">
            <a:normAutofit/>
          </a:bodyPr>
          <a:lstStyle/>
          <a:p>
            <a:r>
              <a:rPr lang="en-US" sz="3500" dirty="0">
                <a:solidFill>
                  <a:schemeClr val="accent1">
                    <a:lumMod val="50000"/>
                  </a:schemeClr>
                </a:solidFill>
              </a:rPr>
              <a:t>2005-2009 Commission Report,</a:t>
            </a:r>
            <a:br>
              <a:rPr lang="en-US" sz="3500" dirty="0">
                <a:solidFill>
                  <a:schemeClr val="accent1">
                    <a:lumMod val="50000"/>
                  </a:schemeClr>
                </a:solidFill>
              </a:rPr>
            </a:br>
            <a:r>
              <a:rPr lang="en-US" sz="3500" dirty="0" err="1">
                <a:solidFill>
                  <a:schemeClr val="accent1">
                    <a:lumMod val="50000"/>
                  </a:schemeClr>
                </a:solidFill>
              </a:rPr>
              <a:t>Epilepsia</a:t>
            </a:r>
            <a:r>
              <a:rPr lang="en-US" sz="3500" dirty="0">
                <a:solidFill>
                  <a:schemeClr val="accent1">
                    <a:lumMod val="50000"/>
                  </a:schemeClr>
                </a:solidFill>
              </a:rPr>
              <a:t> 2010;51:676-685</a:t>
            </a:r>
          </a:p>
        </p:txBody>
      </p:sp>
      <p:pic>
        <p:nvPicPr>
          <p:cNvPr id="153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0"/>
            <a:ext cx="8534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Oval 4"/>
          <p:cNvSpPr>
            <a:spLocks noChangeArrowheads="1"/>
          </p:cNvSpPr>
          <p:nvPr/>
        </p:nvSpPr>
        <p:spPr bwMode="auto">
          <a:xfrm>
            <a:off x="4953000" y="2667000"/>
            <a:ext cx="1905000" cy="681507"/>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800">
              <a:cs typeface="ＭＳ Ｐゴシック" charset="0"/>
            </a:endParaRPr>
          </a:p>
        </p:txBody>
      </p:sp>
    </p:spTree>
    <p:extLst>
      <p:ext uri="{BB962C8B-B14F-4D97-AF65-F5344CB8AC3E}">
        <p14:creationId xmlns:p14="http://schemas.microsoft.com/office/powerpoint/2010/main" val="3518700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dissolve">
                                      <p:cBhvr>
                                        <p:cTn id="7"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122238"/>
            <a:ext cx="7162800" cy="1295400"/>
          </a:xfrm>
          <a:prstGeom prst="rect">
            <a:avLst/>
          </a:prstGeom>
        </p:spPr>
        <p:txBody>
          <a:bodyPr anchor="t">
            <a:noAutofit/>
          </a:bodyPr>
          <a:lstStyle/>
          <a:p>
            <a:pPr eaLnBrk="1" hangingPunct="1">
              <a:defRPr/>
            </a:pPr>
            <a:r>
              <a:rPr lang="en-US" sz="3600" dirty="0" smtClean="0">
                <a:solidFill>
                  <a:schemeClr val="accent1">
                    <a:lumMod val="50000"/>
                  </a:schemeClr>
                </a:solidFill>
              </a:rPr>
              <a:t>Recommended terminology for etiology</a:t>
            </a:r>
          </a:p>
        </p:txBody>
      </p:sp>
      <p:sp>
        <p:nvSpPr>
          <p:cNvPr id="35843" name="Content Placeholder 2"/>
          <p:cNvSpPr>
            <a:spLocks noGrp="1"/>
          </p:cNvSpPr>
          <p:nvPr>
            <p:ph idx="4294967295"/>
          </p:nvPr>
        </p:nvSpPr>
        <p:spPr>
          <a:xfrm>
            <a:off x="533400" y="1828800"/>
            <a:ext cx="7848600" cy="3686174"/>
          </a:xfrm>
        </p:spPr>
        <p:txBody>
          <a:bodyPr>
            <a:normAutofit/>
          </a:bodyPr>
          <a:lstStyle/>
          <a:p>
            <a:pPr marL="411163">
              <a:defRPr/>
            </a:pPr>
            <a:r>
              <a:rPr lang="en-US" sz="3600" dirty="0" smtClean="0">
                <a:solidFill>
                  <a:srgbClr val="FF0000"/>
                </a:solidFill>
              </a:rPr>
              <a:t>Genetic - </a:t>
            </a:r>
            <a:r>
              <a:rPr lang="en-US" i="1" dirty="0"/>
              <a:t>the epilepsy is the direct result of a known or inferred genetic defect(s)</a:t>
            </a:r>
            <a:r>
              <a:rPr lang="en-US" dirty="0"/>
              <a:t>.  Seiz</a:t>
            </a:r>
            <a:r>
              <a:rPr lang="en-US" i="1" dirty="0"/>
              <a:t>ures are the core symptom of the disorder. </a:t>
            </a:r>
            <a:endParaRPr lang="en-US" dirty="0" smtClean="0">
              <a:solidFill>
                <a:srgbClr val="FF0000"/>
              </a:solidFill>
            </a:endParaRPr>
          </a:p>
          <a:p>
            <a:pPr marL="411163">
              <a:defRPr/>
            </a:pPr>
            <a:r>
              <a:rPr lang="en-US" sz="3600" dirty="0" smtClean="0">
                <a:solidFill>
                  <a:srgbClr val="FF0000"/>
                </a:solidFill>
              </a:rPr>
              <a:t>Structural-Metabolic - </a:t>
            </a:r>
            <a:r>
              <a:rPr lang="en-US" i="1" dirty="0"/>
              <a:t>There is a distinct other structural or metabolic condition or disease present.</a:t>
            </a:r>
            <a:endParaRPr lang="en-US" i="1" dirty="0" smtClean="0">
              <a:solidFill>
                <a:srgbClr val="FF0000"/>
              </a:solidFill>
            </a:endParaRPr>
          </a:p>
          <a:p>
            <a:pPr marL="411163">
              <a:defRPr/>
            </a:pPr>
            <a:r>
              <a:rPr lang="en-US" sz="3600" dirty="0" smtClean="0">
                <a:solidFill>
                  <a:srgbClr val="FF0000"/>
                </a:solidFill>
              </a:rPr>
              <a:t>Unknown - </a:t>
            </a:r>
            <a:r>
              <a:rPr lang="en-US" i="1" dirty="0"/>
              <a:t>The nature of the underlying cause is as yet unknown. </a:t>
            </a:r>
            <a:endParaRPr lang="en-US" i="1" dirty="0" smtClean="0">
              <a:solidFill>
                <a:srgbClr val="FFFF00"/>
              </a:solidFill>
            </a:endParaRPr>
          </a:p>
        </p:txBody>
      </p:sp>
    </p:spTree>
    <p:extLst>
      <p:ext uri="{BB962C8B-B14F-4D97-AF65-F5344CB8AC3E}">
        <p14:creationId xmlns:p14="http://schemas.microsoft.com/office/powerpoint/2010/main" val="21623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33400" y="254000"/>
            <a:ext cx="8247063" cy="762000"/>
          </a:xfrm>
        </p:spPr>
        <p:txBody>
          <a:bodyPr rtlCol="0">
            <a:normAutofit/>
          </a:bodyPr>
          <a:lstStyle/>
          <a:p>
            <a:pPr eaLnBrk="1" fontAlgn="auto" hangingPunct="1">
              <a:spcAft>
                <a:spcPts val="0"/>
              </a:spcAft>
              <a:defRPr/>
            </a:pPr>
            <a:r>
              <a:rPr lang="en-US" sz="4000" b="1" dirty="0" smtClean="0">
                <a:cs typeface="Arial" pitchFamily="34" charset="0"/>
              </a:rPr>
              <a:t>UNDERSTANDING SEIZURE TYPES</a:t>
            </a:r>
            <a:endParaRPr lang="en-US" sz="4000" b="1" dirty="0" smtClean="0"/>
          </a:p>
        </p:txBody>
      </p:sp>
      <p:sp>
        <p:nvSpPr>
          <p:cNvPr id="3" name="Content Placeholder 2"/>
          <p:cNvSpPr>
            <a:spLocks noGrp="1"/>
          </p:cNvSpPr>
          <p:nvPr>
            <p:ph idx="1"/>
          </p:nvPr>
        </p:nvSpPr>
        <p:spPr>
          <a:xfrm>
            <a:off x="304801" y="1600200"/>
            <a:ext cx="8153400" cy="4676775"/>
          </a:xfrm>
        </p:spPr>
        <p:txBody>
          <a:bodyPr rtlCol="0">
            <a:normAutofit/>
          </a:bodyPr>
          <a:lstStyle/>
          <a:p>
            <a:pPr marL="342900" indent="-342900" fontAlgn="auto">
              <a:spcBef>
                <a:spcPts val="600"/>
              </a:spcBef>
              <a:spcAft>
                <a:spcPts val="0"/>
              </a:spcAft>
              <a:buClr>
                <a:schemeClr val="accent3"/>
              </a:buClr>
              <a:buFont typeface="+mj-lt"/>
              <a:buAutoNum type="arabicPeriod"/>
              <a:defRPr/>
            </a:pPr>
            <a:r>
              <a:rPr lang="en-US" sz="3200" dirty="0" smtClean="0">
                <a:solidFill>
                  <a:schemeClr val="tx1"/>
                </a:solidFill>
              </a:rPr>
              <a:t> Essential in making the diagnosis, if true seizures, and in determining possible cause</a:t>
            </a:r>
          </a:p>
          <a:p>
            <a:pPr marL="342900" indent="-342900" fontAlgn="auto">
              <a:spcBef>
                <a:spcPts val="600"/>
              </a:spcBef>
              <a:spcAft>
                <a:spcPts val="0"/>
              </a:spcAft>
              <a:buClr>
                <a:schemeClr val="accent3"/>
              </a:buClr>
              <a:buFont typeface="+mj-lt"/>
              <a:buAutoNum type="arabicPeriod"/>
              <a:defRPr/>
            </a:pPr>
            <a:endParaRPr lang="en-US" sz="3200" dirty="0">
              <a:solidFill>
                <a:schemeClr val="tx1"/>
              </a:solidFill>
            </a:endParaRPr>
          </a:p>
          <a:p>
            <a:pPr marL="342900" indent="-342900" fontAlgn="auto">
              <a:spcBef>
                <a:spcPts val="600"/>
              </a:spcBef>
              <a:spcAft>
                <a:spcPts val="0"/>
              </a:spcAft>
              <a:buClr>
                <a:schemeClr val="accent3"/>
              </a:buClr>
              <a:buFont typeface="+mj-lt"/>
              <a:buAutoNum type="arabicPeriod"/>
              <a:defRPr/>
            </a:pPr>
            <a:r>
              <a:rPr lang="en-US" sz="3200" dirty="0" smtClean="0">
                <a:solidFill>
                  <a:schemeClr val="tx1"/>
                </a:solidFill>
              </a:rPr>
              <a:t> An important consideration in the selection of appropriate or ideal anti-epileptic drug</a:t>
            </a:r>
            <a:endParaRPr lang="en-US" sz="3200" dirty="0">
              <a:solidFill>
                <a:schemeClr val="tx1"/>
              </a:solidFill>
            </a:endParaRPr>
          </a:p>
        </p:txBody>
      </p:sp>
    </p:spTree>
    <p:extLst>
      <p:ext uri="{BB962C8B-B14F-4D97-AF65-F5344CB8AC3E}">
        <p14:creationId xmlns:p14="http://schemas.microsoft.com/office/powerpoint/2010/main" val="32446822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304800" y="304800"/>
            <a:ext cx="7772400" cy="1143000"/>
          </a:xfrm>
        </p:spPr>
        <p:txBody>
          <a:bodyPr/>
          <a:lstStyle/>
          <a:p>
            <a:pPr eaLnBrk="1" hangingPunct="1"/>
            <a:r>
              <a:rPr lang="en-US" dirty="0" smtClean="0">
                <a:cs typeface="Arial" pitchFamily="34" charset="0"/>
              </a:rPr>
              <a:t>FOCAL SEIZURE (Partial seizure) </a:t>
            </a:r>
          </a:p>
        </p:txBody>
      </p:sp>
      <p:sp>
        <p:nvSpPr>
          <p:cNvPr id="303107" name="Rectangle 1027"/>
          <p:cNvSpPr>
            <a:spLocks noGrp="1" noChangeArrowheads="1"/>
          </p:cNvSpPr>
          <p:nvPr>
            <p:ph sz="half" idx="1"/>
          </p:nvPr>
        </p:nvSpPr>
        <p:spPr>
          <a:xfrm>
            <a:off x="533400" y="2057400"/>
            <a:ext cx="3590925" cy="3048000"/>
          </a:xfrm>
          <a:noFill/>
          <a:ln>
            <a:solidFill>
              <a:schemeClr val="bg1"/>
            </a:solidFill>
          </a:ln>
          <a:extLst>
            <a:ext uri="{909E8E84-426E-40DD-AFC4-6F175D3DCCD1}">
              <a14:hiddenFill xmlns:a14="http://schemas.microsoft.com/office/drawing/2010/main">
                <a:solidFill>
                  <a:srgbClr val="FFFFFF"/>
                </a:solidFill>
              </a14:hiddenFill>
            </a:ext>
          </a:extLst>
        </p:spPr>
        <p:style>
          <a:lnRef idx="1">
            <a:schemeClr val="dk1"/>
          </a:lnRef>
          <a:fillRef idx="2">
            <a:schemeClr val="dk1"/>
          </a:fillRef>
          <a:effectRef idx="1">
            <a:schemeClr val="dk1"/>
          </a:effectRef>
          <a:fontRef idx="minor">
            <a:schemeClr val="dk1"/>
          </a:fontRef>
        </p:style>
        <p:txBody>
          <a:bodyPr rtlCol="0">
            <a:normAutofit/>
          </a:bodyPr>
          <a:lstStyle/>
          <a:p>
            <a:pPr eaLnBrk="1" fontAlgn="auto" hangingPunct="1">
              <a:spcAft>
                <a:spcPts val="0"/>
              </a:spcAft>
              <a:buClr>
                <a:schemeClr val="accent3"/>
              </a:buClr>
              <a:defRPr/>
            </a:pPr>
            <a:endParaRPr lang="en-US" sz="2000" dirty="0">
              <a:solidFill>
                <a:schemeClr val="tx1"/>
              </a:solidFill>
              <a:latin typeface="Calibri" pitchFamily="34" charset="0"/>
            </a:endParaRPr>
          </a:p>
          <a:p>
            <a:pPr algn="ctr" eaLnBrk="1" fontAlgn="auto" hangingPunct="1">
              <a:lnSpc>
                <a:spcPct val="60000"/>
              </a:lnSpc>
              <a:spcBef>
                <a:spcPct val="50000"/>
              </a:spcBef>
              <a:spcAft>
                <a:spcPts val="0"/>
              </a:spcAft>
              <a:buClr>
                <a:schemeClr val="accent3"/>
              </a:buClr>
              <a:buFont typeface="Monotype Sorts" pitchFamily="2" charset="2"/>
              <a:buNone/>
              <a:defRPr/>
            </a:pPr>
            <a:r>
              <a:rPr lang="en-US" dirty="0">
                <a:solidFill>
                  <a:schemeClr val="tx1"/>
                </a:solidFill>
                <a:latin typeface="Calibri" pitchFamily="34" charset="0"/>
              </a:rPr>
              <a:t>Abnormal flow of</a:t>
            </a:r>
          </a:p>
          <a:p>
            <a:pPr algn="ctr" eaLnBrk="1" fontAlgn="auto" hangingPunct="1">
              <a:lnSpc>
                <a:spcPct val="60000"/>
              </a:lnSpc>
              <a:spcBef>
                <a:spcPct val="50000"/>
              </a:spcBef>
              <a:spcAft>
                <a:spcPts val="0"/>
              </a:spcAft>
              <a:buClr>
                <a:schemeClr val="accent3"/>
              </a:buClr>
              <a:buFont typeface="Monotype Sorts" pitchFamily="2" charset="2"/>
              <a:buNone/>
              <a:defRPr/>
            </a:pPr>
            <a:r>
              <a:rPr lang="en-US" dirty="0">
                <a:solidFill>
                  <a:schemeClr val="tx1"/>
                </a:solidFill>
                <a:latin typeface="Calibri" pitchFamily="34" charset="0"/>
              </a:rPr>
              <a:t>  electrical </a:t>
            </a:r>
            <a:endParaRPr lang="en-US" dirty="0" smtClean="0">
              <a:solidFill>
                <a:schemeClr val="tx1"/>
              </a:solidFill>
              <a:latin typeface="Calibri" pitchFamily="34" charset="0"/>
            </a:endParaRPr>
          </a:p>
          <a:p>
            <a:pPr algn="ctr" eaLnBrk="1" fontAlgn="auto" hangingPunct="1">
              <a:lnSpc>
                <a:spcPct val="60000"/>
              </a:lnSpc>
              <a:spcBef>
                <a:spcPct val="50000"/>
              </a:spcBef>
              <a:spcAft>
                <a:spcPts val="0"/>
              </a:spcAft>
              <a:buClr>
                <a:schemeClr val="accent3"/>
              </a:buClr>
              <a:buFont typeface="Monotype Sorts" pitchFamily="2" charset="2"/>
              <a:buNone/>
              <a:defRPr/>
            </a:pPr>
            <a:r>
              <a:rPr lang="en-US" dirty="0" smtClean="0">
                <a:solidFill>
                  <a:schemeClr val="tx1"/>
                </a:solidFill>
                <a:latin typeface="Calibri" pitchFamily="34" charset="0"/>
              </a:rPr>
              <a:t>discharge</a:t>
            </a:r>
            <a:endParaRPr lang="en-US" dirty="0">
              <a:solidFill>
                <a:schemeClr val="tx1"/>
              </a:solidFill>
              <a:latin typeface="Calibri" pitchFamily="34" charset="0"/>
            </a:endParaRPr>
          </a:p>
          <a:p>
            <a:pPr algn="ctr" eaLnBrk="1" fontAlgn="auto" hangingPunct="1">
              <a:lnSpc>
                <a:spcPct val="60000"/>
              </a:lnSpc>
              <a:spcBef>
                <a:spcPct val="50000"/>
              </a:spcBef>
              <a:spcAft>
                <a:spcPts val="0"/>
              </a:spcAft>
              <a:buClr>
                <a:schemeClr val="accent3"/>
              </a:buClr>
              <a:buFont typeface="Monotype Sorts" pitchFamily="2" charset="2"/>
              <a:buNone/>
              <a:defRPr/>
            </a:pPr>
            <a:r>
              <a:rPr lang="en-US" dirty="0">
                <a:solidFill>
                  <a:schemeClr val="tx1"/>
                </a:solidFill>
                <a:latin typeface="Calibri" pitchFamily="34" charset="0"/>
              </a:rPr>
              <a:t>  from a specific or</a:t>
            </a:r>
          </a:p>
          <a:p>
            <a:pPr algn="ctr" eaLnBrk="1" fontAlgn="auto" hangingPunct="1">
              <a:lnSpc>
                <a:spcPct val="60000"/>
              </a:lnSpc>
              <a:spcBef>
                <a:spcPct val="50000"/>
              </a:spcBef>
              <a:spcAft>
                <a:spcPts val="0"/>
              </a:spcAft>
              <a:buClr>
                <a:schemeClr val="accent3"/>
              </a:buClr>
              <a:buFont typeface="Monotype Sorts" pitchFamily="2" charset="2"/>
              <a:buNone/>
              <a:defRPr/>
            </a:pPr>
            <a:r>
              <a:rPr lang="en-US" dirty="0">
                <a:solidFill>
                  <a:schemeClr val="tx1"/>
                </a:solidFill>
                <a:latin typeface="Calibri" pitchFamily="34" charset="0"/>
              </a:rPr>
              <a:t>  single  focus </a:t>
            </a:r>
          </a:p>
        </p:txBody>
      </p:sp>
      <p:pic>
        <p:nvPicPr>
          <p:cNvPr id="303108" name="Picture 1028" descr="IMAGE15"/>
          <p:cNvPicPr>
            <a:picLocks noGrp="1" noChangeAspect="1" noChangeArrowheads="1"/>
          </p:cNvPicPr>
          <p:nvPr>
            <p:ph sz="half" idx="2"/>
          </p:nvPr>
        </p:nvPicPr>
        <p:blipFill>
          <a:blip r:embed="rId3"/>
          <a:srcRect/>
          <a:stretch>
            <a:fillRect/>
          </a:stretch>
        </p:blipFill>
        <p:spPr>
          <a:xfrm>
            <a:off x="4267200" y="1285875"/>
            <a:ext cx="4489450" cy="4830763"/>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651391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122238"/>
            <a:ext cx="7162800" cy="1295400"/>
          </a:xfrm>
          <a:prstGeom prst="rect">
            <a:avLst/>
          </a:prstGeom>
        </p:spPr>
        <p:txBody>
          <a:bodyPr anchor="t">
            <a:noAutofit/>
          </a:bodyPr>
          <a:lstStyle/>
          <a:p>
            <a:pPr eaLnBrk="1" hangingPunct="1">
              <a:defRPr/>
            </a:pPr>
            <a:r>
              <a:rPr lang="en-US" dirty="0" smtClean="0">
                <a:solidFill>
                  <a:schemeClr val="accent3">
                    <a:lumMod val="50000"/>
                  </a:schemeClr>
                </a:solidFill>
              </a:rPr>
              <a:t>Focal </a:t>
            </a:r>
            <a:r>
              <a:rPr lang="en-US" dirty="0" err="1" smtClean="0">
                <a:solidFill>
                  <a:schemeClr val="accent3">
                    <a:lumMod val="50000"/>
                  </a:schemeClr>
                </a:solidFill>
              </a:rPr>
              <a:t>reconceptualized</a:t>
            </a:r>
            <a:endParaRPr lang="en-US" dirty="0" smtClean="0">
              <a:solidFill>
                <a:schemeClr val="accent3">
                  <a:lumMod val="50000"/>
                </a:schemeClr>
              </a:solidFill>
            </a:endParaRPr>
          </a:p>
        </p:txBody>
      </p:sp>
      <p:sp>
        <p:nvSpPr>
          <p:cNvPr id="19459" name="Content Placeholder 2"/>
          <p:cNvSpPr>
            <a:spLocks noGrp="1"/>
          </p:cNvSpPr>
          <p:nvPr>
            <p:ph idx="4294967295"/>
          </p:nvPr>
        </p:nvSpPr>
        <p:spPr>
          <a:xfrm>
            <a:off x="0" y="1600200"/>
            <a:ext cx="8229600" cy="4525963"/>
          </a:xfrm>
        </p:spPr>
        <p:txBody>
          <a:bodyPr/>
          <a:lstStyle/>
          <a:p>
            <a:pPr marL="177800" indent="0" eaLnBrk="1" hangingPunct="1">
              <a:buNone/>
              <a:defRPr/>
            </a:pPr>
            <a:endParaRPr lang="en-US" sz="3400" dirty="0" smtClean="0"/>
          </a:p>
          <a:p>
            <a:pPr marL="739775" lvl="1" indent="-285750" eaLnBrk="1" hangingPunct="1">
              <a:defRPr/>
            </a:pPr>
            <a:r>
              <a:rPr lang="en-US" sz="3000" i="1" dirty="0" smtClean="0"/>
              <a:t>Focal epileptic seizures are </a:t>
            </a:r>
            <a:r>
              <a:rPr lang="en-US" sz="3000" i="1" dirty="0" smtClean="0">
                <a:solidFill>
                  <a:srgbClr val="00B0F0"/>
                </a:solidFill>
              </a:rPr>
              <a:t>conceptualized</a:t>
            </a:r>
            <a:r>
              <a:rPr lang="en-US" sz="3000" i="1" dirty="0" smtClean="0">
                <a:solidFill>
                  <a:srgbClr val="99CC00"/>
                </a:solidFill>
              </a:rPr>
              <a:t> </a:t>
            </a:r>
            <a:r>
              <a:rPr lang="en-US" sz="3000" i="1" dirty="0" smtClean="0"/>
              <a:t>as originating within networks limited to one hemisphere.  These may be discretely localized or more widely distributed.…</a:t>
            </a:r>
            <a:endParaRPr lang="en-US" sz="3000" dirty="0" smtClean="0">
              <a:solidFill>
                <a:srgbClr val="FFFF00"/>
              </a:solidFill>
            </a:endParaRPr>
          </a:p>
          <a:p>
            <a:pPr marL="411163" eaLnBrk="1" hangingPunct="1">
              <a:defRPr/>
            </a:pPr>
            <a:endParaRPr lang="en-US" sz="3400" dirty="0" smtClean="0"/>
          </a:p>
          <a:p>
            <a:pPr marL="411163" eaLnBrk="1" hangingPunct="1">
              <a:defRPr/>
            </a:pPr>
            <a:endParaRPr lang="en-US" sz="3400" dirty="0" smtClean="0"/>
          </a:p>
        </p:txBody>
      </p:sp>
    </p:spTree>
    <p:extLst>
      <p:ext uri="{BB962C8B-B14F-4D97-AF65-F5344CB8AC3E}">
        <p14:creationId xmlns:p14="http://schemas.microsoft.com/office/powerpoint/2010/main" val="1954654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685800"/>
            <a:ext cx="472598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2590800" y="2743200"/>
            <a:ext cx="1676400" cy="1600200"/>
          </a:xfrm>
          <a:prstGeom prst="ellipse">
            <a:avLst/>
          </a:prstGeom>
          <a:no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
        <p:nvSpPr>
          <p:cNvPr id="6" name="Explosion 2 5"/>
          <p:cNvSpPr/>
          <p:nvPr/>
        </p:nvSpPr>
        <p:spPr>
          <a:xfrm>
            <a:off x="3581400" y="3276600"/>
            <a:ext cx="533400" cy="3048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
        <p:nvSpPr>
          <p:cNvPr id="7" name="Curved Down Arrow 6"/>
          <p:cNvSpPr/>
          <p:nvPr/>
        </p:nvSpPr>
        <p:spPr>
          <a:xfrm rot="10387658">
            <a:off x="2743200" y="3660775"/>
            <a:ext cx="1338263" cy="533400"/>
          </a:xfrm>
          <a:prstGeom prst="curvedDownArrow">
            <a:avLst/>
          </a:prstGeom>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solidFill>
                <a:schemeClr val="tx1"/>
              </a:solidFill>
            </a:endParaRPr>
          </a:p>
        </p:txBody>
      </p:sp>
      <p:sp>
        <p:nvSpPr>
          <p:cNvPr id="13" name="Curved Down Arrow 12"/>
          <p:cNvSpPr/>
          <p:nvPr/>
        </p:nvSpPr>
        <p:spPr>
          <a:xfrm>
            <a:off x="3730625" y="2513013"/>
            <a:ext cx="2517775" cy="687387"/>
          </a:xfrm>
          <a:prstGeom prst="curvedDownArrow">
            <a:avLst/>
          </a:prstGeom>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solidFill>
                <a:schemeClr val="tx1"/>
              </a:solidFill>
            </a:endParaRPr>
          </a:p>
        </p:txBody>
      </p:sp>
      <p:sp>
        <p:nvSpPr>
          <p:cNvPr id="8" name="Oval 7"/>
          <p:cNvSpPr/>
          <p:nvPr/>
        </p:nvSpPr>
        <p:spPr>
          <a:xfrm>
            <a:off x="4953000" y="2743200"/>
            <a:ext cx="1676400" cy="1600200"/>
          </a:xfrm>
          <a:prstGeom prst="ellipse">
            <a:avLst/>
          </a:prstGeom>
          <a:no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Tree>
    <p:extLst>
      <p:ext uri="{BB962C8B-B14F-4D97-AF65-F5344CB8AC3E}">
        <p14:creationId xmlns:p14="http://schemas.microsoft.com/office/powerpoint/2010/main" val="2914260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74396136"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nodeType="afterGroup">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nodeType="afterGroup">
                            <p:stCondLst>
                              <p:cond delay="1000"/>
                            </p:stCondLst>
                            <p:childTnLst>
                              <p:par>
                                <p:cTn id="17" presetID="3" presetClass="exit" presetSubtype="5" fill="hold" grpId="1" nodeType="afterEffect">
                                  <p:stCondLst>
                                    <p:cond delay="0"/>
                                  </p:stCondLst>
                                  <p:childTnLst>
                                    <p:animEffect transition="out" filter="blinds(vertical)">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nodeType="afterGroup">
                            <p:stCondLst>
                              <p:cond delay="500"/>
                            </p:stCondLst>
                            <p:childTnLst>
                              <p:par>
                                <p:cTn id="26" presetID="22" presetClass="entr" presetSubtype="4"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7" grpId="1" animBg="1" autoUpdateAnimBg="0"/>
      <p:bldP spid="1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33400" y="254000"/>
            <a:ext cx="8247063" cy="762000"/>
          </a:xfrm>
        </p:spPr>
        <p:txBody>
          <a:bodyPr rtlCol="0">
            <a:normAutofit fontScale="90000"/>
          </a:bodyPr>
          <a:lstStyle/>
          <a:p>
            <a:pPr eaLnBrk="1" fontAlgn="auto" hangingPunct="1">
              <a:spcAft>
                <a:spcPts val="0"/>
              </a:spcAft>
              <a:defRPr/>
            </a:pPr>
            <a:r>
              <a:rPr lang="en-US" sz="3200" dirty="0" smtClean="0">
                <a:cs typeface="Arial" pitchFamily="34" charset="0"/>
              </a:rPr>
              <a:t>1981 International League Against Epilepsy (ILAE) classification of Seizure Type</a:t>
            </a:r>
            <a:endParaRPr lang="en-US" sz="3200" dirty="0" smtClean="0"/>
          </a:p>
        </p:txBody>
      </p:sp>
      <p:sp>
        <p:nvSpPr>
          <p:cNvPr id="3" name="Content Placeholder 2"/>
          <p:cNvSpPr>
            <a:spLocks noGrp="1"/>
          </p:cNvSpPr>
          <p:nvPr>
            <p:ph idx="1"/>
          </p:nvPr>
        </p:nvSpPr>
        <p:spPr>
          <a:xfrm>
            <a:off x="523875" y="1600200"/>
            <a:ext cx="8477250" cy="4676775"/>
          </a:xfrm>
        </p:spPr>
        <p:txBody>
          <a:bodyPr rtlCol="0">
            <a:normAutofit/>
          </a:bodyPr>
          <a:lstStyle/>
          <a:p>
            <a:pPr marL="91440" eaLnBrk="1" fontAlgn="auto" hangingPunct="1">
              <a:spcBef>
                <a:spcPts val="600"/>
              </a:spcBef>
              <a:spcAft>
                <a:spcPts val="0"/>
              </a:spcAft>
              <a:buClr>
                <a:schemeClr val="accent3"/>
              </a:buClr>
              <a:buFont typeface="Monotype Sorts" pitchFamily="16" charset="2"/>
              <a:buNone/>
              <a:defRPr/>
            </a:pPr>
            <a:r>
              <a:rPr lang="en-US" sz="3200" dirty="0" smtClean="0">
                <a:solidFill>
                  <a:schemeClr val="tx1"/>
                </a:solidFill>
                <a:cs typeface="Arial" pitchFamily="34" charset="0"/>
              </a:rPr>
              <a:t>I.	Partial seizure</a:t>
            </a:r>
            <a:endParaRPr lang="en-US" sz="32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3200" dirty="0" smtClean="0">
                <a:solidFill>
                  <a:schemeClr val="tx1"/>
                </a:solidFill>
                <a:cs typeface="Arial" pitchFamily="34" charset="0"/>
              </a:rPr>
              <a:t>	 	</a:t>
            </a:r>
            <a:r>
              <a:rPr lang="en-US" sz="2800" dirty="0" smtClean="0">
                <a:solidFill>
                  <a:schemeClr val="tx1"/>
                </a:solidFill>
                <a:cs typeface="Arial" pitchFamily="34" charset="0"/>
              </a:rPr>
              <a:t>A.  Simple partial seizure </a:t>
            </a:r>
          </a:p>
          <a:p>
            <a:pPr marL="91440" eaLnBrk="1" fontAlgn="auto" hangingPunct="1">
              <a:spcBef>
                <a:spcPts val="600"/>
              </a:spcBef>
              <a:spcAft>
                <a:spcPts val="0"/>
              </a:spcAft>
              <a:buClr>
                <a:schemeClr val="accent3"/>
              </a:buClr>
              <a:buFont typeface="Monotype Sorts" pitchFamily="16" charset="2"/>
              <a:buNone/>
              <a:defRPr/>
            </a:pPr>
            <a:r>
              <a:rPr lang="en-US" sz="2800" dirty="0">
                <a:solidFill>
                  <a:schemeClr val="tx1"/>
                </a:solidFill>
                <a:cs typeface="Arial" pitchFamily="34" charset="0"/>
              </a:rPr>
              <a:t>	</a:t>
            </a:r>
            <a:r>
              <a:rPr lang="en-US" sz="2800" dirty="0" smtClean="0">
                <a:solidFill>
                  <a:schemeClr val="tx1"/>
                </a:solidFill>
                <a:cs typeface="Arial" pitchFamily="34" charset="0"/>
              </a:rPr>
              <a:t>		(consciousness not impaired) </a:t>
            </a:r>
            <a:endParaRPr lang="en-US" sz="28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800" dirty="0" smtClean="0">
                <a:solidFill>
                  <a:schemeClr val="tx1"/>
                </a:solidFill>
                <a:cs typeface="Arial" pitchFamily="34" charset="0"/>
              </a:rPr>
              <a:t>	  	B.  Complex partial seizure </a:t>
            </a:r>
          </a:p>
          <a:p>
            <a:pPr marL="91440" eaLnBrk="1" fontAlgn="auto" hangingPunct="1">
              <a:spcBef>
                <a:spcPts val="600"/>
              </a:spcBef>
              <a:spcAft>
                <a:spcPts val="0"/>
              </a:spcAft>
              <a:buClr>
                <a:schemeClr val="accent3"/>
              </a:buClr>
              <a:buFont typeface="Monotype Sorts" pitchFamily="16" charset="2"/>
              <a:buNone/>
              <a:defRPr/>
            </a:pPr>
            <a:r>
              <a:rPr lang="en-US" sz="2800" dirty="0">
                <a:solidFill>
                  <a:schemeClr val="tx1"/>
                </a:solidFill>
                <a:cs typeface="Arial" pitchFamily="34" charset="0"/>
              </a:rPr>
              <a:t>	</a:t>
            </a:r>
            <a:r>
              <a:rPr lang="en-US" sz="2800" dirty="0" smtClean="0">
                <a:solidFill>
                  <a:schemeClr val="tx1"/>
                </a:solidFill>
                <a:cs typeface="Arial" pitchFamily="34" charset="0"/>
              </a:rPr>
              <a:t>		(with impairment of consciousness)</a:t>
            </a:r>
            <a:endParaRPr lang="en-US" sz="28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800" dirty="0" smtClean="0">
                <a:solidFill>
                  <a:schemeClr val="tx1"/>
                </a:solidFill>
                <a:cs typeface="Arial" pitchFamily="34" charset="0"/>
              </a:rPr>
              <a:t>	  	C.  Partial secondarily generalized</a:t>
            </a:r>
          </a:p>
          <a:p>
            <a:pPr marL="91440" eaLnBrk="1" fontAlgn="auto" hangingPunct="1">
              <a:spcBef>
                <a:spcPts val="600"/>
              </a:spcBef>
              <a:spcAft>
                <a:spcPts val="0"/>
              </a:spcAft>
              <a:buClr>
                <a:schemeClr val="accent3"/>
              </a:buClr>
              <a:buFont typeface="Monotype Sorts" pitchFamily="16" charset="2"/>
              <a:buNone/>
              <a:defRPr/>
            </a:pPr>
            <a:r>
              <a:rPr lang="en-US" sz="2800" dirty="0" smtClean="0">
                <a:solidFill>
                  <a:schemeClr val="tx1"/>
                </a:solidFill>
                <a:cs typeface="Arial" pitchFamily="34" charset="0"/>
              </a:rPr>
              <a:t> </a:t>
            </a:r>
            <a:endParaRPr lang="en-US" sz="2800" dirty="0">
              <a:solidFill>
                <a:schemeClr val="tx1"/>
              </a:solidFill>
            </a:endParaRPr>
          </a:p>
        </p:txBody>
      </p:sp>
      <p:pic>
        <p:nvPicPr>
          <p:cNvPr id="91138" name="Picture 2"/>
          <p:cNvPicPr>
            <a:picLocks noChangeAspect="1" noChangeArrowheads="1"/>
          </p:cNvPicPr>
          <p:nvPr/>
        </p:nvPicPr>
        <p:blipFill>
          <a:blip r:embed="rId3"/>
          <a:srcRect l="14125" t="35111" r="67875" b="46222"/>
          <a:stretch>
            <a:fillRect/>
          </a:stretch>
        </p:blipFill>
        <p:spPr bwMode="auto">
          <a:xfrm>
            <a:off x="6705600" y="5334000"/>
            <a:ext cx="1828800" cy="1066800"/>
          </a:xfrm>
          <a:prstGeom prst="rect">
            <a:avLst/>
          </a:prstGeom>
          <a:ln>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8813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533400" y="304800"/>
            <a:ext cx="7772400" cy="1143000"/>
          </a:xfrm>
        </p:spPr>
        <p:txBody>
          <a:bodyPr>
            <a:normAutofit fontScale="90000"/>
          </a:bodyPr>
          <a:lstStyle/>
          <a:p>
            <a:pPr eaLnBrk="1" hangingPunct="1"/>
            <a:r>
              <a:rPr lang="en-US" dirty="0" smtClean="0">
                <a:solidFill>
                  <a:srgbClr val="872927"/>
                </a:solidFill>
              </a:rPr>
              <a:t>FOCAL SEIZURE without impairment of consciousness</a:t>
            </a:r>
          </a:p>
        </p:txBody>
      </p:sp>
      <p:pic>
        <p:nvPicPr>
          <p:cNvPr id="304132" name="Picture 1028" descr="IMAGE13"/>
          <p:cNvPicPr>
            <a:picLocks noGrp="1" noChangeAspect="1" noChangeArrowheads="1"/>
          </p:cNvPicPr>
          <p:nvPr>
            <p:ph sz="half" idx="1"/>
          </p:nvPr>
        </p:nvPicPr>
        <p:blipFill>
          <a:blip r:embed="rId3"/>
          <a:srcRect l="3502"/>
          <a:stretch>
            <a:fillRect/>
          </a:stretch>
        </p:blipFill>
        <p:spPr>
          <a:xfrm>
            <a:off x="304800" y="1600200"/>
            <a:ext cx="4267200" cy="4876800"/>
          </a:xfrm>
          <a:effectLst>
            <a:outerShdw blurRad="292100" dist="139700" dir="2700000" algn="tl" rotWithShape="0">
              <a:srgbClr val="333333">
                <a:alpha val="65000"/>
              </a:srgbClr>
            </a:outerShdw>
          </a:effectLst>
        </p:spPr>
      </p:pic>
      <p:pic>
        <p:nvPicPr>
          <p:cNvPr id="304131" name="Picture 1027" descr="IMAGE16"/>
          <p:cNvPicPr>
            <a:picLocks noGrp="1" noChangeAspect="1" noChangeArrowheads="1"/>
          </p:cNvPicPr>
          <p:nvPr>
            <p:ph sz="half" idx="2"/>
          </p:nvPr>
        </p:nvPicPr>
        <p:blipFill>
          <a:blip r:embed="rId4"/>
          <a:stretch>
            <a:fillRect/>
          </a:stretch>
        </p:blipFill>
        <p:spPr>
          <a:xfrm>
            <a:off x="4445892" y="1536700"/>
            <a:ext cx="3605016" cy="4589463"/>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403123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26"/>
          <p:cNvSpPr>
            <a:spLocks noGrp="1" noChangeArrowheads="1"/>
          </p:cNvSpPr>
          <p:nvPr>
            <p:ph type="title"/>
          </p:nvPr>
        </p:nvSpPr>
        <p:spPr>
          <a:xfrm>
            <a:off x="457200" y="0"/>
            <a:ext cx="8229600" cy="1143000"/>
          </a:xfrm>
        </p:spPr>
        <p:txBody>
          <a:bodyPr>
            <a:normAutofit fontScale="90000"/>
          </a:bodyPr>
          <a:lstStyle/>
          <a:p>
            <a:pPr eaLnBrk="1" hangingPunct="1"/>
            <a:r>
              <a:rPr lang="en-US" dirty="0" smtClean="0">
                <a:solidFill>
                  <a:srgbClr val="FFFF99"/>
                </a:solidFill>
              </a:rPr>
              <a:t/>
            </a:r>
            <a:br>
              <a:rPr lang="en-US" dirty="0" smtClean="0">
                <a:solidFill>
                  <a:srgbClr val="FFFF99"/>
                </a:solidFill>
              </a:rPr>
            </a:br>
            <a:r>
              <a:rPr lang="en-US" dirty="0" smtClean="0">
                <a:solidFill>
                  <a:srgbClr val="872927"/>
                </a:solidFill>
              </a:rPr>
              <a:t>FOCAL SEIZURE with motor symptoms </a:t>
            </a:r>
          </a:p>
        </p:txBody>
      </p:sp>
      <p:sp>
        <p:nvSpPr>
          <p:cNvPr id="33795" name="Rectangle 1027"/>
          <p:cNvSpPr>
            <a:spLocks noGrp="1" noChangeArrowheads="1"/>
          </p:cNvSpPr>
          <p:nvPr>
            <p:ph type="body" sz="half" idx="1"/>
          </p:nvPr>
        </p:nvSpPr>
        <p:spPr>
          <a:xfrm>
            <a:off x="609600" y="1600200"/>
            <a:ext cx="3748088" cy="4451240"/>
          </a:xfrm>
        </p:spPr>
        <p:txBody>
          <a:bodyPr/>
          <a:lstStyle/>
          <a:p>
            <a:pPr marL="0" indent="0" eaLnBrk="1" hangingPunct="1">
              <a:buNone/>
            </a:pPr>
            <a:r>
              <a:rPr lang="en-US" dirty="0" smtClean="0"/>
              <a:t> </a:t>
            </a:r>
          </a:p>
          <a:p>
            <a:pPr>
              <a:lnSpc>
                <a:spcPts val="2600"/>
              </a:lnSpc>
            </a:pPr>
            <a:r>
              <a:rPr lang="en-US" sz="2400" dirty="0" smtClean="0"/>
              <a:t>Focal </a:t>
            </a:r>
            <a:r>
              <a:rPr lang="en-US" sz="2400" dirty="0" smtClean="0"/>
              <a:t>motor without march</a:t>
            </a:r>
          </a:p>
          <a:p>
            <a:pPr>
              <a:lnSpc>
                <a:spcPts val="2600"/>
              </a:lnSpc>
            </a:pPr>
            <a:r>
              <a:rPr lang="en-US" sz="2400" dirty="0" smtClean="0"/>
              <a:t>Focal motor with march (</a:t>
            </a:r>
            <a:r>
              <a:rPr lang="en-US" sz="2400" dirty="0" err="1" smtClean="0"/>
              <a:t>Jacksonian</a:t>
            </a:r>
            <a:r>
              <a:rPr lang="en-US" sz="2400" dirty="0" smtClean="0"/>
              <a:t>) </a:t>
            </a:r>
          </a:p>
          <a:p>
            <a:pPr>
              <a:lnSpc>
                <a:spcPts val="2600"/>
              </a:lnSpc>
            </a:pPr>
            <a:r>
              <a:rPr lang="en-US" sz="2400" dirty="0" err="1" smtClean="0"/>
              <a:t>Versive</a:t>
            </a:r>
            <a:r>
              <a:rPr lang="en-US" sz="2400" dirty="0" smtClean="0"/>
              <a:t> </a:t>
            </a:r>
          </a:p>
          <a:p>
            <a:pPr>
              <a:lnSpc>
                <a:spcPts val="2600"/>
              </a:lnSpc>
            </a:pPr>
            <a:r>
              <a:rPr lang="en-US" sz="2400" dirty="0" smtClean="0"/>
              <a:t>Postural </a:t>
            </a:r>
          </a:p>
          <a:p>
            <a:pPr>
              <a:lnSpc>
                <a:spcPts val="2600"/>
              </a:lnSpc>
            </a:pPr>
            <a:r>
              <a:rPr lang="en-US" sz="2400" dirty="0" err="1" smtClean="0"/>
              <a:t>Phonatory</a:t>
            </a:r>
            <a:r>
              <a:rPr lang="en-US" sz="2400" dirty="0" smtClean="0"/>
              <a:t> (vocalization or arrest of speech) </a:t>
            </a:r>
          </a:p>
          <a:p>
            <a:pPr eaLnBrk="1" hangingPunct="1"/>
            <a:endParaRPr lang="en-US" sz="2400" dirty="0" smtClean="0"/>
          </a:p>
        </p:txBody>
      </p:sp>
      <p:sp>
        <p:nvSpPr>
          <p:cNvPr id="33796" name="Content Placeholder 4"/>
          <p:cNvSpPr>
            <a:spLocks noGrp="1"/>
          </p:cNvSpPr>
          <p:nvPr>
            <p:ph sz="half" idx="2"/>
          </p:nvPr>
        </p:nvSpPr>
        <p:spPr>
          <a:xfrm>
            <a:off x="5181600" y="1676400"/>
            <a:ext cx="3556000" cy="4876800"/>
          </a:xfrm>
        </p:spPr>
        <p:txBody>
          <a:bodyPr/>
          <a:lstStyle/>
          <a:p>
            <a:pPr eaLnBrk="1" hangingPunct="1"/>
            <a:endParaRPr lang="en-US" smtClean="0"/>
          </a:p>
        </p:txBody>
      </p:sp>
      <p:pic>
        <p:nvPicPr>
          <p:cNvPr id="6" name="Picture 2" descr="pyramidal system colored"/>
          <p:cNvPicPr>
            <a:picLocks noChangeAspect="1" noChangeArrowheads="1"/>
          </p:cNvPicPr>
          <p:nvPr/>
        </p:nvPicPr>
        <p:blipFill>
          <a:blip r:embed="rId3">
            <a:lum bright="-6000" contrast="18000"/>
          </a:blip>
          <a:srcRect l="3192" t="4439" r="8214" b="37850"/>
          <a:stretch>
            <a:fillRect/>
          </a:stretch>
        </p:blipFill>
        <p:spPr bwMode="auto">
          <a:xfrm>
            <a:off x="4495800" y="1600200"/>
            <a:ext cx="4195763" cy="44624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716816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p:txBody>
          <a:bodyPr>
            <a:normAutofit fontScale="90000"/>
          </a:bodyPr>
          <a:lstStyle/>
          <a:p>
            <a:pPr eaLnBrk="1" hangingPunct="1"/>
            <a:r>
              <a:rPr lang="en-US" dirty="0" smtClean="0">
                <a:solidFill>
                  <a:srgbClr val="FFFF99"/>
                </a:solidFill>
              </a:rPr>
              <a:t/>
            </a:r>
            <a:br>
              <a:rPr lang="en-US" dirty="0" smtClean="0">
                <a:solidFill>
                  <a:srgbClr val="FFFF99"/>
                </a:solidFill>
              </a:rPr>
            </a:br>
            <a:r>
              <a:rPr lang="en-US" dirty="0" smtClean="0">
                <a:solidFill>
                  <a:schemeClr val="accent3">
                    <a:lumMod val="50000"/>
                  </a:schemeClr>
                </a:solidFill>
              </a:rPr>
              <a:t>FOCAL SEIZURE with sensory symptoms </a:t>
            </a:r>
          </a:p>
        </p:txBody>
      </p:sp>
      <p:sp>
        <p:nvSpPr>
          <p:cNvPr id="34819" name="Rectangle 1027"/>
          <p:cNvSpPr>
            <a:spLocks noGrp="1" noChangeArrowheads="1"/>
          </p:cNvSpPr>
          <p:nvPr>
            <p:ph idx="1"/>
          </p:nvPr>
        </p:nvSpPr>
        <p:spPr>
          <a:xfrm>
            <a:off x="381001" y="1905000"/>
            <a:ext cx="8021638" cy="4371975"/>
          </a:xfrm>
        </p:spPr>
        <p:txBody>
          <a:bodyPr/>
          <a:lstStyle/>
          <a:p>
            <a:pPr eaLnBrk="1" hangingPunct="1">
              <a:lnSpc>
                <a:spcPct val="90000"/>
              </a:lnSpc>
            </a:pPr>
            <a:r>
              <a:rPr lang="en-US" dirty="0" smtClean="0">
                <a:solidFill>
                  <a:schemeClr val="tx1"/>
                </a:solidFill>
              </a:rPr>
              <a:t> With somatosensory or special sensory symptoms </a:t>
            </a:r>
          </a:p>
          <a:p>
            <a:pPr lvl="1" eaLnBrk="1" hangingPunct="1">
              <a:lnSpc>
                <a:spcPct val="90000"/>
              </a:lnSpc>
            </a:pPr>
            <a:endParaRPr lang="en-US" sz="2400" dirty="0" smtClean="0">
              <a:solidFill>
                <a:schemeClr val="tx1"/>
              </a:solidFill>
            </a:endParaRPr>
          </a:p>
          <a:p>
            <a:pPr lvl="1" eaLnBrk="1" hangingPunct="1">
              <a:lnSpc>
                <a:spcPct val="90000"/>
              </a:lnSpc>
            </a:pPr>
            <a:r>
              <a:rPr lang="en-US" sz="2400" dirty="0" smtClean="0">
                <a:solidFill>
                  <a:schemeClr val="tx1"/>
                </a:solidFill>
              </a:rPr>
              <a:t>Somatosensory </a:t>
            </a:r>
            <a:endParaRPr lang="en-US" sz="2400" dirty="0" smtClean="0">
              <a:solidFill>
                <a:schemeClr val="tx1"/>
              </a:solidFill>
            </a:endParaRPr>
          </a:p>
          <a:p>
            <a:pPr lvl="1" eaLnBrk="1" hangingPunct="1">
              <a:lnSpc>
                <a:spcPct val="90000"/>
              </a:lnSpc>
            </a:pPr>
            <a:r>
              <a:rPr lang="en-US" sz="2400" dirty="0" smtClean="0">
                <a:solidFill>
                  <a:schemeClr val="tx1"/>
                </a:solidFill>
              </a:rPr>
              <a:t>Visual </a:t>
            </a:r>
          </a:p>
          <a:p>
            <a:pPr lvl="1" eaLnBrk="1" hangingPunct="1">
              <a:lnSpc>
                <a:spcPct val="90000"/>
              </a:lnSpc>
            </a:pPr>
            <a:r>
              <a:rPr lang="en-US" sz="2400" dirty="0" smtClean="0">
                <a:solidFill>
                  <a:schemeClr val="tx1"/>
                </a:solidFill>
              </a:rPr>
              <a:t>Auditory </a:t>
            </a:r>
          </a:p>
          <a:p>
            <a:pPr lvl="1" eaLnBrk="1" hangingPunct="1">
              <a:lnSpc>
                <a:spcPct val="90000"/>
              </a:lnSpc>
            </a:pPr>
            <a:r>
              <a:rPr lang="en-US" sz="2400" dirty="0" smtClean="0">
                <a:solidFill>
                  <a:schemeClr val="tx1"/>
                </a:solidFill>
              </a:rPr>
              <a:t>Olfactory </a:t>
            </a:r>
          </a:p>
          <a:p>
            <a:pPr lvl="1" eaLnBrk="1" hangingPunct="1">
              <a:lnSpc>
                <a:spcPct val="90000"/>
              </a:lnSpc>
            </a:pPr>
            <a:r>
              <a:rPr lang="en-US" sz="2400" dirty="0" smtClean="0">
                <a:solidFill>
                  <a:schemeClr val="tx1"/>
                </a:solidFill>
              </a:rPr>
              <a:t>Gustatory </a:t>
            </a:r>
          </a:p>
          <a:p>
            <a:pPr lvl="1" eaLnBrk="1" hangingPunct="1">
              <a:lnSpc>
                <a:spcPct val="90000"/>
              </a:lnSpc>
            </a:pPr>
            <a:r>
              <a:rPr lang="en-US" sz="2400" dirty="0" smtClean="0">
                <a:solidFill>
                  <a:schemeClr val="tx1"/>
                </a:solidFill>
              </a:rPr>
              <a:t>Vertiginous </a:t>
            </a:r>
          </a:p>
        </p:txBody>
      </p:sp>
      <p:pic>
        <p:nvPicPr>
          <p:cNvPr id="4" name="Picture 2"/>
          <p:cNvPicPr>
            <a:picLocks noChangeAspect="1" noChangeArrowheads="1"/>
          </p:cNvPicPr>
          <p:nvPr/>
        </p:nvPicPr>
        <p:blipFill>
          <a:blip r:embed="rId3"/>
          <a:srcRect/>
          <a:stretch>
            <a:fillRect/>
          </a:stretch>
        </p:blipFill>
        <p:spPr bwMode="auto">
          <a:xfrm>
            <a:off x="4343400" y="2362200"/>
            <a:ext cx="4059238" cy="3490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7868156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8599" y="304800"/>
            <a:ext cx="7328079" cy="1295400"/>
          </a:xfrm>
          <a:prstGeom prst="rect">
            <a:avLst/>
          </a:prstGeom>
        </p:spPr>
        <p:txBody>
          <a:bodyPr anchor="t">
            <a:normAutofit/>
          </a:bodyPr>
          <a:lstStyle/>
          <a:p>
            <a:pPr eaLnBrk="1" hangingPunct="1">
              <a:defRPr/>
            </a:pPr>
            <a:r>
              <a:rPr lang="en-US" sz="3200" b="1" dirty="0" smtClean="0">
                <a:solidFill>
                  <a:schemeClr val="accent3">
                    <a:lumMod val="50000"/>
                  </a:schemeClr>
                </a:solidFill>
              </a:rPr>
              <a:t>Focal seizures </a:t>
            </a:r>
            <a:br>
              <a:rPr lang="en-US" sz="3200" b="1" dirty="0" smtClean="0">
                <a:solidFill>
                  <a:schemeClr val="accent3">
                    <a:lumMod val="50000"/>
                  </a:schemeClr>
                </a:solidFill>
              </a:rPr>
            </a:br>
            <a:r>
              <a:rPr lang="en-US" sz="2000" b="1" i="1" dirty="0" err="1" smtClean="0">
                <a:solidFill>
                  <a:schemeClr val="accent3">
                    <a:lumMod val="50000"/>
                  </a:schemeClr>
                </a:solidFill>
              </a:rPr>
              <a:t>Blume</a:t>
            </a:r>
            <a:r>
              <a:rPr lang="en-US" sz="2000" b="1" i="1" dirty="0" smtClean="0">
                <a:solidFill>
                  <a:schemeClr val="accent3">
                    <a:lumMod val="50000"/>
                  </a:schemeClr>
                </a:solidFill>
              </a:rPr>
              <a:t> et al, </a:t>
            </a:r>
            <a:r>
              <a:rPr lang="en-US" sz="2000" b="1" i="1" dirty="0" err="1" smtClean="0">
                <a:solidFill>
                  <a:schemeClr val="accent3">
                    <a:lumMod val="50000"/>
                  </a:schemeClr>
                </a:solidFill>
              </a:rPr>
              <a:t>Epilepsia</a:t>
            </a:r>
            <a:r>
              <a:rPr lang="en-US" sz="2000" b="1" i="1" dirty="0" smtClean="0">
                <a:solidFill>
                  <a:schemeClr val="accent3">
                    <a:lumMod val="50000"/>
                  </a:schemeClr>
                </a:solidFill>
              </a:rPr>
              <a:t> 2001</a:t>
            </a:r>
            <a:endParaRPr lang="en-US" sz="2000" b="1" dirty="0" smtClean="0">
              <a:solidFill>
                <a:schemeClr val="accent3">
                  <a:lumMod val="50000"/>
                </a:schemeClr>
              </a:solidFill>
            </a:endParaRPr>
          </a:p>
        </p:txBody>
      </p:sp>
      <p:sp>
        <p:nvSpPr>
          <p:cNvPr id="23555" name="Content Placeholder 2"/>
          <p:cNvSpPr>
            <a:spLocks noGrp="1"/>
          </p:cNvSpPr>
          <p:nvPr>
            <p:ph idx="4294967295"/>
          </p:nvPr>
        </p:nvSpPr>
        <p:spPr>
          <a:xfrm>
            <a:off x="381000" y="1676400"/>
            <a:ext cx="8001000" cy="4572000"/>
          </a:xfrm>
        </p:spPr>
        <p:txBody>
          <a:bodyPr>
            <a:normAutofit/>
          </a:bodyPr>
          <a:lstStyle/>
          <a:p>
            <a:pPr marL="411163" eaLnBrk="1" hangingPunct="1">
              <a:defRPr/>
            </a:pPr>
            <a:r>
              <a:rPr lang="en-US" sz="2800" dirty="0" smtClean="0">
                <a:solidFill>
                  <a:srgbClr val="99CC00"/>
                </a:solidFill>
              </a:rPr>
              <a:t>Without impairment of consciousness or awareness</a:t>
            </a:r>
          </a:p>
          <a:p>
            <a:pPr marL="739775" lvl="1" indent="-285750" eaLnBrk="1" hangingPunct="1">
              <a:defRPr/>
            </a:pPr>
            <a:r>
              <a:rPr lang="en-US" dirty="0" smtClean="0">
                <a:solidFill>
                  <a:schemeClr val="accent2">
                    <a:lumMod val="50000"/>
                  </a:schemeClr>
                </a:solidFill>
              </a:rPr>
              <a:t>Previous term: simple partial</a:t>
            </a:r>
          </a:p>
          <a:p>
            <a:pPr marL="739775" lvl="1" indent="-285750" eaLnBrk="1" hangingPunct="1">
              <a:defRPr/>
            </a:pPr>
            <a:r>
              <a:rPr lang="en-US" dirty="0" smtClean="0">
                <a:solidFill>
                  <a:schemeClr val="accent2">
                    <a:lumMod val="50000"/>
                  </a:schemeClr>
                </a:solidFill>
              </a:rPr>
              <a:t>With observable motor or autonomic components</a:t>
            </a:r>
          </a:p>
          <a:p>
            <a:pPr marL="995363" lvl="2" indent="-228600" eaLnBrk="1" hangingPunct="1">
              <a:defRPr/>
            </a:pPr>
            <a:r>
              <a:rPr lang="en-US" sz="2500" dirty="0" err="1" smtClean="0">
                <a:solidFill>
                  <a:schemeClr val="accent2">
                    <a:lumMod val="50000"/>
                  </a:schemeClr>
                </a:solidFill>
              </a:rPr>
              <a:t>eg</a:t>
            </a:r>
            <a:r>
              <a:rPr lang="en-US" sz="2500" dirty="0" smtClean="0">
                <a:solidFill>
                  <a:schemeClr val="accent2">
                    <a:lumMod val="50000"/>
                  </a:schemeClr>
                </a:solidFill>
              </a:rPr>
              <a:t>. focal </a:t>
            </a:r>
            <a:r>
              <a:rPr lang="en-US" sz="2500" dirty="0" err="1" smtClean="0">
                <a:solidFill>
                  <a:schemeClr val="accent2">
                    <a:lumMod val="50000"/>
                  </a:schemeClr>
                </a:solidFill>
              </a:rPr>
              <a:t>clonic</a:t>
            </a:r>
            <a:r>
              <a:rPr lang="en-US" sz="2500" dirty="0" smtClean="0">
                <a:solidFill>
                  <a:schemeClr val="accent2">
                    <a:lumMod val="50000"/>
                  </a:schemeClr>
                </a:solidFill>
              </a:rPr>
              <a:t>, autonomic, </a:t>
            </a:r>
            <a:r>
              <a:rPr lang="en-US" sz="2500" dirty="0" err="1" smtClean="0">
                <a:solidFill>
                  <a:schemeClr val="accent2">
                    <a:lumMod val="50000"/>
                  </a:schemeClr>
                </a:solidFill>
              </a:rPr>
              <a:t>hemiconvulsive</a:t>
            </a:r>
            <a:endParaRPr lang="en-US" sz="2500" dirty="0" smtClean="0">
              <a:solidFill>
                <a:schemeClr val="accent2">
                  <a:lumMod val="50000"/>
                </a:schemeClr>
              </a:solidFill>
            </a:endParaRPr>
          </a:p>
          <a:p>
            <a:pPr marL="739775" lvl="1" indent="-285750" eaLnBrk="1" hangingPunct="1">
              <a:defRPr/>
            </a:pPr>
            <a:r>
              <a:rPr lang="en-US" dirty="0" smtClean="0">
                <a:solidFill>
                  <a:schemeClr val="accent2">
                    <a:lumMod val="50000"/>
                  </a:schemeClr>
                </a:solidFill>
              </a:rPr>
              <a:t>With subjective sensory or psychic phenomena	</a:t>
            </a:r>
          </a:p>
          <a:p>
            <a:pPr marL="995363" lvl="2" indent="-228600" eaLnBrk="1" hangingPunct="1">
              <a:defRPr/>
            </a:pPr>
            <a:r>
              <a:rPr lang="en-US" sz="2500" dirty="0" smtClean="0">
                <a:solidFill>
                  <a:schemeClr val="accent2">
                    <a:lumMod val="50000"/>
                  </a:schemeClr>
                </a:solidFill>
              </a:rPr>
              <a:t>Aura - specific types</a:t>
            </a:r>
          </a:p>
          <a:p>
            <a:pPr marL="995363" lvl="2" indent="-228600" eaLnBrk="1" hangingPunct="1">
              <a:defRPr/>
            </a:pPr>
            <a:endParaRPr lang="en-US" sz="800" dirty="0" smtClean="0"/>
          </a:p>
          <a:p>
            <a:pPr marL="411163" eaLnBrk="1" hangingPunct="1">
              <a:defRPr/>
            </a:pPr>
            <a:r>
              <a:rPr lang="en-US" sz="2800" dirty="0" smtClean="0">
                <a:solidFill>
                  <a:srgbClr val="99CC00"/>
                </a:solidFill>
              </a:rPr>
              <a:t>Where alteration of cognition is major feature</a:t>
            </a:r>
          </a:p>
          <a:p>
            <a:pPr marL="739775" lvl="1" indent="-285750" eaLnBrk="1" hangingPunct="1">
              <a:defRPr/>
            </a:pPr>
            <a:r>
              <a:rPr lang="en-US" dirty="0" smtClean="0">
                <a:solidFill>
                  <a:schemeClr val="accent2">
                    <a:lumMod val="50000"/>
                  </a:schemeClr>
                </a:solidFill>
              </a:rPr>
              <a:t>Previous term: complex partial</a:t>
            </a:r>
          </a:p>
          <a:p>
            <a:pPr marL="739775" lvl="1" indent="-285750" eaLnBrk="1" hangingPunct="1">
              <a:defRPr/>
            </a:pPr>
            <a:r>
              <a:rPr lang="en-US" dirty="0" err="1" smtClean="0">
                <a:solidFill>
                  <a:schemeClr val="accent2">
                    <a:lumMod val="50000"/>
                  </a:schemeClr>
                </a:solidFill>
              </a:rPr>
              <a:t>Dyscognitive</a:t>
            </a:r>
            <a:endParaRPr lang="en-US" dirty="0" smtClean="0">
              <a:solidFill>
                <a:schemeClr val="accent2">
                  <a:lumMod val="50000"/>
                </a:schemeClr>
              </a:solidFill>
            </a:endParaRPr>
          </a:p>
        </p:txBody>
      </p:sp>
    </p:spTree>
    <p:extLst>
      <p:ext uri="{BB962C8B-B14F-4D97-AF65-F5344CB8AC3E}">
        <p14:creationId xmlns:p14="http://schemas.microsoft.com/office/powerpoint/2010/main" val="2237405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6200"/>
            <a:ext cx="8188325" cy="1143000"/>
          </a:xfrm>
        </p:spPr>
        <p:txBody>
          <a:bodyPr/>
          <a:lstStyle/>
          <a:p>
            <a:pPr eaLnBrk="1" hangingPunct="1"/>
            <a:r>
              <a:rPr lang="en-US" sz="3200" b="1" dirty="0" smtClean="0">
                <a:solidFill>
                  <a:schemeClr val="accent2">
                    <a:lumMod val="50000"/>
                  </a:schemeClr>
                </a:solidFill>
              </a:rPr>
              <a:t>FOCAL SEIZURE EVOLVING TO BILATERAL CONVULSIVE SEIZURE </a:t>
            </a:r>
          </a:p>
        </p:txBody>
      </p:sp>
      <p:sp>
        <p:nvSpPr>
          <p:cNvPr id="35843" name="Rectangle 3"/>
          <p:cNvSpPr>
            <a:spLocks noGrp="1" noChangeArrowheads="1"/>
          </p:cNvSpPr>
          <p:nvPr>
            <p:ph type="body" sz="half" idx="1"/>
          </p:nvPr>
        </p:nvSpPr>
        <p:spPr>
          <a:xfrm>
            <a:off x="428625" y="1447800"/>
            <a:ext cx="4143375" cy="4876800"/>
          </a:xfrm>
        </p:spPr>
        <p:txBody>
          <a:bodyPr/>
          <a:lstStyle/>
          <a:p>
            <a:pPr eaLnBrk="1" hangingPunct="1"/>
            <a:r>
              <a:rPr lang="en-US" b="1" smtClean="0">
                <a:latin typeface="Book Antiqua" pitchFamily="18" charset="0"/>
              </a:rPr>
              <a:t>S</a:t>
            </a:r>
            <a:r>
              <a:rPr lang="en-US" smtClean="0">
                <a:latin typeface="Book Antiqua" pitchFamily="18" charset="0"/>
              </a:rPr>
              <a:t>tarts off as simple seizure which later evolves into generalized seizure </a:t>
            </a:r>
          </a:p>
        </p:txBody>
      </p:sp>
      <p:pic>
        <p:nvPicPr>
          <p:cNvPr id="311301" name="Picture 5" descr="IMAGE16"/>
          <p:cNvPicPr>
            <a:picLocks noGrp="1" noChangeAspect="1" noChangeArrowheads="1"/>
          </p:cNvPicPr>
          <p:nvPr>
            <p:ph sz="half" idx="2"/>
          </p:nvPr>
        </p:nvPicPr>
        <p:blipFill>
          <a:blip r:embed="rId3"/>
          <a:srcRect/>
          <a:stretch>
            <a:fillRect/>
          </a:stretch>
        </p:blipFill>
        <p:spPr>
          <a:xfrm>
            <a:off x="4572000" y="1295400"/>
            <a:ext cx="4300538" cy="5105400"/>
          </a:xfrm>
          <a:effectLst>
            <a:outerShdw blurRad="292100" dist="139700" dir="2700000" algn="tl" rotWithShape="0">
              <a:srgbClr val="333333">
                <a:alpha val="65000"/>
              </a:srgbClr>
            </a:outerShdw>
          </a:effectLst>
        </p:spPr>
      </p:pic>
      <p:pic>
        <p:nvPicPr>
          <p:cNvPr id="311300" name="Picture 4" descr="IMAGE17"/>
          <p:cNvPicPr>
            <a:picLocks noGrp="1" noChangeAspect="1" noChangeArrowheads="1"/>
          </p:cNvPicPr>
          <p:nvPr>
            <p:ph type="body" sz="half" idx="4294967295"/>
          </p:nvPr>
        </p:nvPicPr>
        <p:blipFill>
          <a:blip r:embed="rId4"/>
          <a:srcRect/>
          <a:stretch>
            <a:fillRect/>
          </a:stretch>
        </p:blipFill>
        <p:spPr>
          <a:xfrm>
            <a:off x="0" y="3581400"/>
            <a:ext cx="2922588" cy="2605088"/>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56139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457200"/>
            <a:ext cx="7086600" cy="960438"/>
          </a:xfrm>
          <a:prstGeom prst="rect">
            <a:avLst/>
          </a:prstGeom>
        </p:spPr>
        <p:txBody>
          <a:bodyPr anchor="t">
            <a:normAutofit/>
          </a:bodyPr>
          <a:lstStyle/>
          <a:p>
            <a:pPr eaLnBrk="1" hangingPunct="1">
              <a:defRPr/>
            </a:pPr>
            <a:r>
              <a:rPr lang="en-US" sz="3000" b="1" dirty="0" smtClean="0">
                <a:solidFill>
                  <a:schemeClr val="accent3">
                    <a:lumMod val="50000"/>
                  </a:schemeClr>
                </a:solidFill>
              </a:rPr>
              <a:t>Focal seizures </a:t>
            </a:r>
            <a:br>
              <a:rPr lang="en-US" sz="3000" b="1" dirty="0" smtClean="0">
                <a:solidFill>
                  <a:schemeClr val="accent3">
                    <a:lumMod val="50000"/>
                  </a:schemeClr>
                </a:solidFill>
              </a:rPr>
            </a:br>
            <a:r>
              <a:rPr lang="en-US" sz="2000" b="1" i="1" dirty="0" err="1" smtClean="0">
                <a:solidFill>
                  <a:schemeClr val="accent3">
                    <a:lumMod val="50000"/>
                  </a:schemeClr>
                </a:solidFill>
              </a:rPr>
              <a:t>Blume</a:t>
            </a:r>
            <a:r>
              <a:rPr lang="en-US" sz="2000" b="1" i="1" dirty="0" smtClean="0">
                <a:solidFill>
                  <a:schemeClr val="accent3">
                    <a:lumMod val="50000"/>
                  </a:schemeClr>
                </a:solidFill>
              </a:rPr>
              <a:t> et al, </a:t>
            </a:r>
            <a:r>
              <a:rPr lang="en-US" sz="2000" b="1" i="1" dirty="0" err="1" smtClean="0">
                <a:solidFill>
                  <a:schemeClr val="accent3">
                    <a:lumMod val="50000"/>
                  </a:schemeClr>
                </a:solidFill>
              </a:rPr>
              <a:t>Epilepsia</a:t>
            </a:r>
            <a:r>
              <a:rPr lang="en-US" sz="2000" b="1" i="1" dirty="0" smtClean="0">
                <a:solidFill>
                  <a:schemeClr val="accent3">
                    <a:lumMod val="50000"/>
                  </a:schemeClr>
                </a:solidFill>
              </a:rPr>
              <a:t> 2001</a:t>
            </a:r>
            <a:endParaRPr lang="en-US" sz="3000" b="1" dirty="0" smtClean="0">
              <a:solidFill>
                <a:schemeClr val="accent3">
                  <a:lumMod val="50000"/>
                </a:schemeClr>
              </a:solidFill>
            </a:endParaRPr>
          </a:p>
        </p:txBody>
      </p:sp>
      <p:sp>
        <p:nvSpPr>
          <p:cNvPr id="25603" name="Content Placeholder 2"/>
          <p:cNvSpPr>
            <a:spLocks noGrp="1"/>
          </p:cNvSpPr>
          <p:nvPr>
            <p:ph idx="4294967295"/>
          </p:nvPr>
        </p:nvSpPr>
        <p:spPr>
          <a:xfrm>
            <a:off x="457200" y="1676400"/>
            <a:ext cx="8001000" cy="4572000"/>
          </a:xfrm>
        </p:spPr>
        <p:txBody>
          <a:bodyPr/>
          <a:lstStyle/>
          <a:p>
            <a:pPr marL="739775" lvl="1" indent="-285750" eaLnBrk="1" hangingPunct="1">
              <a:defRPr/>
            </a:pPr>
            <a:endParaRPr lang="en-US" sz="800" dirty="0" smtClean="0"/>
          </a:p>
          <a:p>
            <a:pPr marL="411163" eaLnBrk="1" hangingPunct="1">
              <a:defRPr/>
            </a:pPr>
            <a:r>
              <a:rPr lang="en-US" sz="3200" b="1" dirty="0" smtClean="0">
                <a:solidFill>
                  <a:schemeClr val="tx1">
                    <a:lumMod val="90000"/>
                    <a:lumOff val="10000"/>
                  </a:schemeClr>
                </a:solidFill>
              </a:rPr>
              <a:t>Evolving to bilateral, convulsive </a:t>
            </a:r>
            <a:r>
              <a:rPr lang="en-US" sz="3200" b="1" dirty="0" smtClean="0">
                <a:solidFill>
                  <a:schemeClr val="tx1">
                    <a:lumMod val="90000"/>
                    <a:lumOff val="10000"/>
                  </a:schemeClr>
                </a:solidFill>
              </a:rPr>
              <a:t>seizure</a:t>
            </a:r>
            <a:endParaRPr lang="en-US" sz="3200" b="1" dirty="0" smtClean="0">
              <a:solidFill>
                <a:schemeClr val="tx1">
                  <a:lumMod val="90000"/>
                  <a:lumOff val="10000"/>
                </a:schemeClr>
              </a:solidFill>
            </a:endParaRPr>
          </a:p>
          <a:p>
            <a:pPr marL="68263" indent="0" eaLnBrk="1" hangingPunct="1">
              <a:buNone/>
              <a:defRPr/>
            </a:pPr>
            <a:endParaRPr lang="en-US" sz="2800" dirty="0" smtClean="0">
              <a:solidFill>
                <a:srgbClr val="99CC00"/>
              </a:solidFill>
            </a:endParaRPr>
          </a:p>
          <a:p>
            <a:pPr marL="739775" lvl="1" indent="-285750" eaLnBrk="1" hangingPunct="1">
              <a:defRPr/>
            </a:pPr>
            <a:r>
              <a:rPr lang="en-US" sz="2800" dirty="0" smtClean="0">
                <a:solidFill>
                  <a:schemeClr val="tx2">
                    <a:lumMod val="75000"/>
                  </a:schemeClr>
                </a:solidFill>
              </a:rPr>
              <a:t>Previous terms: partial seizure secondarily generalized;</a:t>
            </a:r>
            <a:br>
              <a:rPr lang="en-US" sz="2800" dirty="0" smtClean="0">
                <a:solidFill>
                  <a:schemeClr val="tx2">
                    <a:lumMod val="75000"/>
                  </a:schemeClr>
                </a:solidFill>
              </a:rPr>
            </a:br>
            <a:r>
              <a:rPr lang="en-US" sz="2800" dirty="0" smtClean="0">
                <a:solidFill>
                  <a:schemeClr val="tx2">
                    <a:lumMod val="75000"/>
                  </a:schemeClr>
                </a:solidFill>
              </a:rPr>
              <a:t>secondarily generalized tonic-</a:t>
            </a:r>
            <a:r>
              <a:rPr lang="en-US" sz="2800" dirty="0" err="1" smtClean="0">
                <a:solidFill>
                  <a:schemeClr val="tx2">
                    <a:lumMod val="75000"/>
                  </a:schemeClr>
                </a:solidFill>
              </a:rPr>
              <a:t>clonic</a:t>
            </a:r>
            <a:r>
              <a:rPr lang="en-US" sz="2800" dirty="0" smtClean="0">
                <a:solidFill>
                  <a:schemeClr val="tx2">
                    <a:lumMod val="75000"/>
                  </a:schemeClr>
                </a:solidFill>
              </a:rPr>
              <a:t> seizure</a:t>
            </a:r>
          </a:p>
          <a:p>
            <a:pPr marL="454025" lvl="1" indent="0" eaLnBrk="1" hangingPunct="1">
              <a:buNone/>
              <a:defRPr/>
            </a:pPr>
            <a:endParaRPr lang="en-US" sz="2800" dirty="0" smtClean="0">
              <a:solidFill>
                <a:schemeClr val="tx2">
                  <a:lumMod val="75000"/>
                </a:schemeClr>
              </a:solidFill>
            </a:endParaRPr>
          </a:p>
          <a:p>
            <a:pPr marL="739775" lvl="1" indent="-285750" eaLnBrk="1" hangingPunct="1">
              <a:defRPr/>
            </a:pPr>
            <a:r>
              <a:rPr lang="en-US" sz="2800" dirty="0" smtClean="0">
                <a:solidFill>
                  <a:schemeClr val="tx2">
                    <a:lumMod val="75000"/>
                  </a:schemeClr>
                </a:solidFill>
              </a:rPr>
              <a:t>With tonic, </a:t>
            </a:r>
            <a:r>
              <a:rPr lang="en-US" sz="2800" dirty="0" err="1" smtClean="0">
                <a:solidFill>
                  <a:schemeClr val="tx2">
                    <a:lumMod val="75000"/>
                  </a:schemeClr>
                </a:solidFill>
              </a:rPr>
              <a:t>clonic</a:t>
            </a:r>
            <a:r>
              <a:rPr lang="en-US" sz="2800" dirty="0" smtClean="0">
                <a:solidFill>
                  <a:schemeClr val="tx2">
                    <a:lumMod val="75000"/>
                  </a:schemeClr>
                </a:solidFill>
              </a:rPr>
              <a:t> or tonic and </a:t>
            </a:r>
            <a:r>
              <a:rPr lang="en-US" sz="2800" dirty="0" err="1" smtClean="0">
                <a:solidFill>
                  <a:schemeClr val="tx2">
                    <a:lumMod val="75000"/>
                  </a:schemeClr>
                </a:solidFill>
              </a:rPr>
              <a:t>clonic</a:t>
            </a:r>
            <a:r>
              <a:rPr lang="en-US" sz="2800" dirty="0" smtClean="0">
                <a:solidFill>
                  <a:schemeClr val="tx2">
                    <a:lumMod val="75000"/>
                  </a:schemeClr>
                </a:solidFill>
              </a:rPr>
              <a:t> components</a:t>
            </a:r>
          </a:p>
        </p:txBody>
      </p:sp>
    </p:spTree>
    <p:extLst>
      <p:ext uri="{BB962C8B-B14F-4D97-AF65-F5344CB8AC3E}">
        <p14:creationId xmlns:p14="http://schemas.microsoft.com/office/powerpoint/2010/main" val="2561792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228600"/>
            <a:ext cx="7654925" cy="1143000"/>
          </a:xfrm>
        </p:spPr>
        <p:txBody>
          <a:bodyPr/>
          <a:lstStyle/>
          <a:p>
            <a:pPr eaLnBrk="1" hangingPunct="1"/>
            <a:r>
              <a:rPr lang="en-US" b="1" dirty="0" smtClean="0">
                <a:solidFill>
                  <a:schemeClr val="accent3">
                    <a:lumMod val="50000"/>
                  </a:schemeClr>
                </a:solidFill>
              </a:rPr>
              <a:t>Generalized Seizures</a:t>
            </a:r>
          </a:p>
        </p:txBody>
      </p:sp>
      <p:sp>
        <p:nvSpPr>
          <p:cNvPr id="288771" name="Rectangle 3"/>
          <p:cNvSpPr>
            <a:spLocks noGrp="1" noChangeArrowheads="1"/>
          </p:cNvSpPr>
          <p:nvPr>
            <p:ph type="body" sz="half" idx="1"/>
          </p:nvPr>
        </p:nvSpPr>
        <p:spPr>
          <a:xfrm>
            <a:off x="609600" y="1524000"/>
            <a:ext cx="4538663" cy="47148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4"/>
          </a:lnRef>
          <a:fillRef idx="2">
            <a:schemeClr val="accent4"/>
          </a:fillRef>
          <a:effectRef idx="1">
            <a:schemeClr val="accent4"/>
          </a:effectRef>
          <a:fontRef idx="minor">
            <a:schemeClr val="dk1"/>
          </a:fontRef>
        </p:style>
        <p:txBody>
          <a:bodyPr rtlCol="0">
            <a:normAutofit/>
          </a:bodyPr>
          <a:lstStyle/>
          <a:p>
            <a:pPr eaLnBrk="1" fontAlgn="auto" hangingPunct="1">
              <a:spcAft>
                <a:spcPts val="0"/>
              </a:spcAft>
              <a:buClr>
                <a:srgbClr val="FF9933"/>
              </a:buClr>
              <a:defRPr/>
            </a:pPr>
            <a:r>
              <a:rPr lang="en-US" sz="2800" dirty="0">
                <a:solidFill>
                  <a:schemeClr val="tx1"/>
                </a:solidFill>
              </a:rPr>
              <a:t>Begin throughout both hemispheres, more or less </a:t>
            </a:r>
            <a:r>
              <a:rPr lang="en-US" sz="2800" dirty="0" smtClean="0">
                <a:solidFill>
                  <a:schemeClr val="tx1"/>
                </a:solidFill>
              </a:rPr>
              <a:t>simultaneously</a:t>
            </a:r>
          </a:p>
          <a:p>
            <a:pPr eaLnBrk="1" fontAlgn="auto" hangingPunct="1">
              <a:spcAft>
                <a:spcPts val="0"/>
              </a:spcAft>
              <a:buClr>
                <a:srgbClr val="FF9933"/>
              </a:buClr>
              <a:defRPr/>
            </a:pPr>
            <a:r>
              <a:rPr lang="en-US" sz="2800" dirty="0" smtClean="0">
                <a:solidFill>
                  <a:schemeClr val="tx1"/>
                </a:solidFill>
              </a:rPr>
              <a:t>Do </a:t>
            </a:r>
            <a:r>
              <a:rPr lang="en-US" sz="2800" dirty="0">
                <a:solidFill>
                  <a:schemeClr val="tx1"/>
                </a:solidFill>
              </a:rPr>
              <a:t>not have localized </a:t>
            </a:r>
            <a:r>
              <a:rPr lang="en-US" sz="2800" dirty="0" smtClean="0">
                <a:solidFill>
                  <a:schemeClr val="tx1"/>
                </a:solidFill>
              </a:rPr>
              <a:t>onset</a:t>
            </a:r>
          </a:p>
          <a:p>
            <a:pPr eaLnBrk="1" fontAlgn="auto" hangingPunct="1">
              <a:spcAft>
                <a:spcPts val="0"/>
              </a:spcAft>
              <a:buClr>
                <a:srgbClr val="FF9933"/>
              </a:buClr>
              <a:defRPr/>
            </a:pPr>
            <a:r>
              <a:rPr lang="en-US" sz="2800" dirty="0" smtClean="0">
                <a:solidFill>
                  <a:schemeClr val="tx1"/>
                </a:solidFill>
              </a:rPr>
              <a:t>Reflect </a:t>
            </a:r>
            <a:r>
              <a:rPr lang="en-US" sz="2800" dirty="0">
                <a:solidFill>
                  <a:schemeClr val="tx1"/>
                </a:solidFill>
              </a:rPr>
              <a:t>generalized disturbance of cortical function</a:t>
            </a:r>
          </a:p>
        </p:txBody>
      </p:sp>
      <p:pic>
        <p:nvPicPr>
          <p:cNvPr id="288772" name="Picture 4" descr="IMAGE19"/>
          <p:cNvPicPr>
            <a:picLocks noGrp="1" noChangeAspect="1" noChangeArrowheads="1"/>
          </p:cNvPicPr>
          <p:nvPr>
            <p:ph sz="half" idx="2"/>
          </p:nvPr>
        </p:nvPicPr>
        <p:blipFill>
          <a:blip r:embed="rId3"/>
          <a:srcRect/>
          <a:stretch>
            <a:fillRect/>
          </a:stretch>
        </p:blipFill>
        <p:spPr>
          <a:xfrm>
            <a:off x="5105400" y="1676400"/>
            <a:ext cx="3486150" cy="3802063"/>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160011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122238"/>
            <a:ext cx="7162800" cy="1295400"/>
          </a:xfrm>
          <a:prstGeom prst="rect">
            <a:avLst/>
          </a:prstGeom>
        </p:spPr>
        <p:txBody>
          <a:bodyPr anchor="t">
            <a:normAutofit/>
          </a:bodyPr>
          <a:lstStyle/>
          <a:p>
            <a:pPr eaLnBrk="1" hangingPunct="1">
              <a:defRPr/>
            </a:pPr>
            <a:r>
              <a:rPr lang="en-US" sz="3500" dirty="0" smtClean="0">
                <a:solidFill>
                  <a:srgbClr val="61B6FF"/>
                </a:solidFill>
              </a:rPr>
              <a:t/>
            </a:r>
            <a:br>
              <a:rPr lang="en-US" sz="3500" dirty="0" smtClean="0">
                <a:solidFill>
                  <a:srgbClr val="61B6FF"/>
                </a:solidFill>
              </a:rPr>
            </a:br>
            <a:r>
              <a:rPr lang="en-US" sz="3500" b="1" dirty="0" smtClean="0">
                <a:solidFill>
                  <a:schemeClr val="accent3">
                    <a:lumMod val="50000"/>
                  </a:schemeClr>
                </a:solidFill>
              </a:rPr>
              <a:t>Generalized - </a:t>
            </a:r>
            <a:r>
              <a:rPr lang="en-US" sz="3500" b="1" dirty="0" err="1" smtClean="0">
                <a:solidFill>
                  <a:schemeClr val="accent3">
                    <a:lumMod val="50000"/>
                  </a:schemeClr>
                </a:solidFill>
              </a:rPr>
              <a:t>reconceptualized</a:t>
            </a:r>
            <a:endParaRPr lang="en-US" sz="3500" b="1" dirty="0" smtClean="0">
              <a:solidFill>
                <a:schemeClr val="accent3">
                  <a:lumMod val="50000"/>
                </a:schemeClr>
              </a:solidFill>
            </a:endParaRPr>
          </a:p>
        </p:txBody>
      </p:sp>
      <p:sp>
        <p:nvSpPr>
          <p:cNvPr id="3" name="Content Placeholder 2"/>
          <p:cNvSpPr>
            <a:spLocks noGrp="1"/>
          </p:cNvSpPr>
          <p:nvPr>
            <p:ph idx="4294967295"/>
          </p:nvPr>
        </p:nvSpPr>
        <p:spPr>
          <a:xfrm>
            <a:off x="0" y="1600200"/>
            <a:ext cx="8229600" cy="4525963"/>
          </a:xfrm>
        </p:spPr>
        <p:txBody>
          <a:bodyPr/>
          <a:lstStyle/>
          <a:p>
            <a:pPr marL="68263" indent="0" eaLnBrk="1" hangingPunct="1">
              <a:lnSpc>
                <a:spcPct val="80000"/>
              </a:lnSpc>
              <a:buNone/>
              <a:defRPr/>
            </a:pPr>
            <a:endParaRPr lang="en-US" sz="3200" dirty="0" smtClean="0"/>
          </a:p>
          <a:p>
            <a:pPr marL="739775" lvl="1" indent="-285750" eaLnBrk="1" hangingPunct="1">
              <a:lnSpc>
                <a:spcPct val="80000"/>
              </a:lnSpc>
              <a:defRPr/>
            </a:pPr>
            <a:r>
              <a:rPr lang="en-US" sz="3200" i="1" dirty="0" smtClean="0"/>
              <a:t>Generalized epileptic seizures are </a:t>
            </a:r>
            <a:r>
              <a:rPr lang="en-US" sz="3200" i="1" dirty="0" smtClean="0">
                <a:solidFill>
                  <a:srgbClr val="FF6600"/>
                </a:solidFill>
              </a:rPr>
              <a:t>conceptualized</a:t>
            </a:r>
            <a:r>
              <a:rPr lang="en-US" sz="3200" i="1" dirty="0" smtClean="0">
                <a:solidFill>
                  <a:srgbClr val="FFFF00"/>
                </a:solidFill>
              </a:rPr>
              <a:t> </a:t>
            </a:r>
            <a:r>
              <a:rPr lang="en-US" sz="3200" i="1" dirty="0" smtClean="0"/>
              <a:t>as originating at </a:t>
            </a:r>
            <a:r>
              <a:rPr lang="en-US" sz="3200" i="1" dirty="0" smtClean="0">
                <a:solidFill>
                  <a:srgbClr val="FF6600"/>
                </a:solidFill>
              </a:rPr>
              <a:t>some point </a:t>
            </a:r>
            <a:r>
              <a:rPr lang="en-US" sz="3200" i="1" dirty="0" smtClean="0"/>
              <a:t>within, and rapidly engaging, bilaterally distributed networks. …can include cortical and subcortical structures, but not necessarily include the entire cortex.  </a:t>
            </a:r>
            <a:endParaRPr lang="en-US" sz="3200" dirty="0" smtClean="0">
              <a:solidFill>
                <a:srgbClr val="7F7F7F"/>
              </a:solidFill>
            </a:endParaRPr>
          </a:p>
          <a:p>
            <a:pPr marL="739775" lvl="1" indent="-285750" eaLnBrk="1" hangingPunct="1">
              <a:lnSpc>
                <a:spcPct val="80000"/>
              </a:lnSpc>
              <a:buFont typeface="Wingdings" charset="0"/>
              <a:buNone/>
              <a:defRPr/>
            </a:pPr>
            <a:endParaRPr lang="en-US" sz="3200" dirty="0" smtClean="0"/>
          </a:p>
        </p:txBody>
      </p:sp>
    </p:spTree>
    <p:extLst>
      <p:ext uri="{BB962C8B-B14F-4D97-AF65-F5344CB8AC3E}">
        <p14:creationId xmlns:p14="http://schemas.microsoft.com/office/powerpoint/2010/main" val="2835859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25" y="762000"/>
            <a:ext cx="42576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5"/>
          <p:cNvGrpSpPr/>
          <p:nvPr/>
        </p:nvGrpSpPr>
        <p:grpSpPr>
          <a:xfrm>
            <a:off x="3657600" y="1524000"/>
            <a:ext cx="2362200" cy="3429000"/>
            <a:chOff x="3657600" y="1524000"/>
            <a:chExt cx="2362200" cy="3429000"/>
          </a:xfrm>
          <a:effectLst>
            <a:glow rad="228600">
              <a:srgbClr val="7AFF03">
                <a:alpha val="40000"/>
              </a:srgbClr>
            </a:glow>
          </a:effectLst>
        </p:grpSpPr>
        <p:sp>
          <p:nvSpPr>
            <p:cNvPr id="12" name="Arc 11"/>
            <p:cNvSpPr/>
            <p:nvPr/>
          </p:nvSpPr>
          <p:spPr>
            <a:xfrm flipH="1">
              <a:off x="3657600" y="1524000"/>
              <a:ext cx="2362200" cy="1752600"/>
            </a:xfrm>
            <a:prstGeom prst="arc">
              <a:avLst>
                <a:gd name="adj1" fmla="val 6597168"/>
                <a:gd name="adj2" fmla="val 414460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sp>
          <p:nvSpPr>
            <p:cNvPr id="15" name="Arc 14"/>
            <p:cNvSpPr/>
            <p:nvPr/>
          </p:nvSpPr>
          <p:spPr>
            <a:xfrm flipH="1">
              <a:off x="3657600" y="3200400"/>
              <a:ext cx="2362200" cy="1752600"/>
            </a:xfrm>
            <a:prstGeom prst="arc">
              <a:avLst>
                <a:gd name="adj1" fmla="val 17319870"/>
                <a:gd name="adj2" fmla="val 1497076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grpSp>
      <p:sp>
        <p:nvSpPr>
          <p:cNvPr id="7" name="Explosion 2 6"/>
          <p:cNvSpPr/>
          <p:nvPr/>
        </p:nvSpPr>
        <p:spPr>
          <a:xfrm>
            <a:off x="5410200" y="13716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
        <p:nvSpPr>
          <p:cNvPr id="8" name="Explosion 2 7"/>
          <p:cNvSpPr/>
          <p:nvPr/>
        </p:nvSpPr>
        <p:spPr>
          <a:xfrm>
            <a:off x="3733800" y="43434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Tree>
    <p:extLst>
      <p:ext uri="{BB962C8B-B14F-4D97-AF65-F5344CB8AC3E}">
        <p14:creationId xmlns:p14="http://schemas.microsoft.com/office/powerpoint/2010/main" val="334661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499"/>
                                          </p:stCondLst>
                                        </p:cTn>
                                        <p:tgtEl>
                                          <p:spTgt spid="2969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499"/>
                                          </p:stCondLst>
                                        </p:cTn>
                                        <p:tgtEl>
                                          <p:spTgt spid="7"/>
                                        </p:tgtEl>
                                        <p:attrNameLst>
                                          <p:attrName>style.visibility</p:attrName>
                                        </p:attrNameLst>
                                      </p:cBhvr>
                                      <p:to>
                                        <p:strVal val="hidden"/>
                                      </p:to>
                                    </p:set>
                                  </p:childTnLst>
                                </p:cTn>
                              </p:par>
                            </p:childTnLst>
                          </p:cTn>
                        </p:par>
                        <p:par>
                          <p:cTn id="15" fill="hold" nodeType="afterGroup">
                            <p:stCondLst>
                              <p:cond delay="500"/>
                            </p:stCondLst>
                            <p:childTnLst>
                              <p:par>
                                <p:cTn id="16" presetID="1" presetClass="entr" presetSubtype="0" fill="hold" nodeType="afterEffect">
                                  <p:stCondLst>
                                    <p:cond delay="1000"/>
                                  </p:stCondLst>
                                  <p:childTnLst>
                                    <p:set>
                                      <p:cBhvr>
                                        <p:cTn id="17"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838200"/>
            <a:ext cx="42576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762000"/>
            <a:ext cx="42576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5"/>
          <p:cNvGrpSpPr/>
          <p:nvPr/>
        </p:nvGrpSpPr>
        <p:grpSpPr>
          <a:xfrm>
            <a:off x="1219200" y="1524000"/>
            <a:ext cx="2362200" cy="3429000"/>
            <a:chOff x="3657600" y="1524000"/>
            <a:chExt cx="2362200" cy="3429000"/>
          </a:xfrm>
          <a:effectLst>
            <a:glow rad="228600">
              <a:srgbClr val="7AFF03">
                <a:alpha val="40000"/>
              </a:srgbClr>
            </a:glow>
          </a:effectLst>
        </p:grpSpPr>
        <p:sp>
          <p:nvSpPr>
            <p:cNvPr id="19" name="Arc 18"/>
            <p:cNvSpPr/>
            <p:nvPr/>
          </p:nvSpPr>
          <p:spPr>
            <a:xfrm flipH="1">
              <a:off x="3657600" y="1524000"/>
              <a:ext cx="2362200" cy="1752600"/>
            </a:xfrm>
            <a:prstGeom prst="arc">
              <a:avLst>
                <a:gd name="adj1" fmla="val 6597168"/>
                <a:gd name="adj2" fmla="val 414460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sp>
          <p:nvSpPr>
            <p:cNvPr id="20" name="Arc 19"/>
            <p:cNvSpPr/>
            <p:nvPr/>
          </p:nvSpPr>
          <p:spPr>
            <a:xfrm flipH="1">
              <a:off x="3657600" y="3200400"/>
              <a:ext cx="2362200" cy="1752600"/>
            </a:xfrm>
            <a:prstGeom prst="arc">
              <a:avLst>
                <a:gd name="adj1" fmla="val 17319870"/>
                <a:gd name="adj2" fmla="val 1497076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grpSp>
      <p:sp>
        <p:nvSpPr>
          <p:cNvPr id="21" name="Explosion 2 20"/>
          <p:cNvSpPr/>
          <p:nvPr/>
        </p:nvSpPr>
        <p:spPr>
          <a:xfrm>
            <a:off x="2895600" y="14478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
        <p:nvSpPr>
          <p:cNvPr id="22" name="Explosion 2 21"/>
          <p:cNvSpPr/>
          <p:nvPr/>
        </p:nvSpPr>
        <p:spPr>
          <a:xfrm>
            <a:off x="1295400" y="42672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grpSp>
        <p:nvGrpSpPr>
          <p:cNvPr id="3" name="Group 45"/>
          <p:cNvGrpSpPr/>
          <p:nvPr/>
        </p:nvGrpSpPr>
        <p:grpSpPr>
          <a:xfrm>
            <a:off x="5638800" y="1600200"/>
            <a:ext cx="2362200" cy="3429000"/>
            <a:chOff x="3657600" y="1524000"/>
            <a:chExt cx="2362200" cy="3429000"/>
          </a:xfrm>
          <a:effectLst>
            <a:glow rad="228600">
              <a:srgbClr val="7AFF03">
                <a:alpha val="40000"/>
              </a:srgbClr>
            </a:glow>
          </a:effectLst>
        </p:grpSpPr>
        <p:sp>
          <p:nvSpPr>
            <p:cNvPr id="25" name="Arc 24"/>
            <p:cNvSpPr/>
            <p:nvPr/>
          </p:nvSpPr>
          <p:spPr>
            <a:xfrm flipH="1">
              <a:off x="3657600" y="1524000"/>
              <a:ext cx="2362200" cy="1752600"/>
            </a:xfrm>
            <a:prstGeom prst="arc">
              <a:avLst>
                <a:gd name="adj1" fmla="val 6597168"/>
                <a:gd name="adj2" fmla="val 414460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sp>
          <p:nvSpPr>
            <p:cNvPr id="26" name="Arc 25"/>
            <p:cNvSpPr/>
            <p:nvPr/>
          </p:nvSpPr>
          <p:spPr>
            <a:xfrm flipH="1">
              <a:off x="3657600" y="3200400"/>
              <a:ext cx="2362200" cy="1752600"/>
            </a:xfrm>
            <a:prstGeom prst="arc">
              <a:avLst>
                <a:gd name="adj1" fmla="val 17319870"/>
                <a:gd name="adj2" fmla="val 14970766"/>
              </a:avLst>
            </a:prstGeom>
            <a:ln>
              <a:solidFill>
                <a:srgbClr val="5B9A27"/>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800"/>
            </a:p>
          </p:txBody>
        </p:sp>
      </p:grpSp>
      <p:sp>
        <p:nvSpPr>
          <p:cNvPr id="27" name="Explosion 2 26"/>
          <p:cNvSpPr/>
          <p:nvPr/>
        </p:nvSpPr>
        <p:spPr>
          <a:xfrm>
            <a:off x="7315200" y="15240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
        <p:nvSpPr>
          <p:cNvPr id="28" name="Explosion 2 27"/>
          <p:cNvSpPr/>
          <p:nvPr/>
        </p:nvSpPr>
        <p:spPr>
          <a:xfrm>
            <a:off x="5715000" y="4419600"/>
            <a:ext cx="381000" cy="609600"/>
          </a:xfrm>
          <a:prstGeom prst="irregularSeal2">
            <a:avLst/>
          </a:prstGeom>
          <a:solidFill>
            <a:schemeClr val="accent6">
              <a:lumMod val="50000"/>
            </a:schemeClr>
          </a:solidFill>
          <a:ln>
            <a:solidFill>
              <a:schemeClr val="accent6">
                <a:lumMod val="9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dirty="0"/>
          </a:p>
        </p:txBody>
      </p:sp>
    </p:spTree>
    <p:extLst>
      <p:ext uri="{BB962C8B-B14F-4D97-AF65-F5344CB8AC3E}">
        <p14:creationId xmlns:p14="http://schemas.microsoft.com/office/powerpoint/2010/main" val="3658921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27"/>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nodeType="clickEffect">
                                  <p:stCondLst>
                                    <p:cond delay="0"/>
                                  </p:stCondLst>
                                  <p:childTnLst>
                                    <p:set>
                                      <p:cBhvr>
                                        <p:cTn id="13" dur="1" fill="hold">
                                          <p:stCondLst>
                                            <p:cond delay="499"/>
                                          </p:stCondLst>
                                        </p:cTn>
                                        <p:tgtEl>
                                          <p:spTgt spid="21"/>
                                        </p:tgtEl>
                                        <p:attrNameLst>
                                          <p:attrName>style.visibility</p:attrName>
                                        </p:attrNameLst>
                                      </p:cBhvr>
                                      <p:to>
                                        <p:strVal val="hidden"/>
                                      </p:to>
                                    </p:set>
                                  </p:childTnLst>
                                </p:cTn>
                              </p:par>
                            </p:childTnLst>
                          </p:cTn>
                        </p:par>
                        <p:par>
                          <p:cTn id="14" fill="hold" nodeType="afterGroup">
                            <p:stCondLst>
                              <p:cond delay="500"/>
                            </p:stCondLst>
                            <p:childTnLst>
                              <p:par>
                                <p:cTn id="15" presetID="1" presetClass="exit" presetSubtype="0" fill="hold" nodeType="afterEffect">
                                  <p:stCondLst>
                                    <p:cond delay="0"/>
                                  </p:stCondLst>
                                  <p:childTnLst>
                                    <p:set>
                                      <p:cBhvr>
                                        <p:cTn id="16" dur="1" fill="hold">
                                          <p:stCondLst>
                                            <p:cond delay="499"/>
                                          </p:stCondLst>
                                        </p:cTn>
                                        <p:tgtEl>
                                          <p:spTgt spid="27"/>
                                        </p:tgtEl>
                                        <p:attrNameLst>
                                          <p:attrName>style.visibility</p:attrName>
                                        </p:attrNameLst>
                                      </p:cBhvr>
                                      <p:to>
                                        <p:strVal val="hidden"/>
                                      </p:to>
                                    </p:set>
                                  </p:childTnLst>
                                </p:cTn>
                              </p:par>
                            </p:childTnLst>
                          </p:cTn>
                        </p:par>
                        <p:par>
                          <p:cTn id="17" fill="hold" nodeType="afterGroup">
                            <p:stCondLst>
                              <p:cond delay="1000"/>
                            </p:stCondLst>
                            <p:childTnLst>
                              <p:par>
                                <p:cTn id="18" presetID="1" presetClass="entr" presetSubtype="0" fill="hold" nodeType="afterEffect">
                                  <p:stCondLst>
                                    <p:cond delay="1000"/>
                                  </p:stCondLst>
                                  <p:childTnLst>
                                    <p:set>
                                      <p:cBhvr>
                                        <p:cTn id="19" dur="1" fill="hold">
                                          <p:stCondLst>
                                            <p:cond delay="499"/>
                                          </p:stCondLst>
                                        </p:cTn>
                                        <p:tgtEl>
                                          <p:spTgt spid="22"/>
                                        </p:tgtEl>
                                        <p:attrNameLst>
                                          <p:attrName>style.visibility</p:attrName>
                                        </p:attrNameLst>
                                      </p:cBhvr>
                                      <p:to>
                                        <p:strVal val="visible"/>
                                      </p:to>
                                    </p:set>
                                  </p:childTnLst>
                                </p:cTn>
                              </p:par>
                            </p:childTnLst>
                          </p:cTn>
                        </p:par>
                        <p:par>
                          <p:cTn id="20" fill="hold" nodeType="afterGroup">
                            <p:stCondLst>
                              <p:cond delay="2500"/>
                            </p:stCondLst>
                            <p:childTnLst>
                              <p:par>
                                <p:cTn id="21" presetID="1" presetClass="entr" presetSubtype="0" fill="hold" nodeType="afterEffect">
                                  <p:stCondLst>
                                    <p:cond delay="1000"/>
                                  </p:stCondLst>
                                  <p:childTnLst>
                                    <p:set>
                                      <p:cBhvr>
                                        <p:cTn id="22" dur="1" fill="hold">
                                          <p:stCondLst>
                                            <p:cond delay="499"/>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12233" y="253999"/>
            <a:ext cx="8247063" cy="1201313"/>
          </a:xfrm>
        </p:spPr>
        <p:txBody>
          <a:bodyPr rtlCol="0">
            <a:normAutofit/>
          </a:bodyPr>
          <a:lstStyle/>
          <a:p>
            <a:pPr eaLnBrk="1" fontAlgn="auto" hangingPunct="1">
              <a:spcAft>
                <a:spcPts val="0"/>
              </a:spcAft>
              <a:defRPr/>
            </a:pPr>
            <a:r>
              <a:rPr lang="en-US" sz="3200" b="1" dirty="0" smtClean="0">
                <a:solidFill>
                  <a:schemeClr val="accent3">
                    <a:lumMod val="50000"/>
                  </a:schemeClr>
                </a:solidFill>
                <a:cs typeface="Arial" pitchFamily="34" charset="0"/>
              </a:rPr>
              <a:t>1981 International League Against Epilepsy (ILAE) classification of Seizure Type</a:t>
            </a:r>
            <a:endParaRPr lang="en-US" sz="3200" b="1" dirty="0" smtClean="0">
              <a:solidFill>
                <a:schemeClr val="accent3">
                  <a:lumMod val="50000"/>
                </a:schemeClr>
              </a:solidFill>
            </a:endParaRPr>
          </a:p>
        </p:txBody>
      </p:sp>
      <p:sp>
        <p:nvSpPr>
          <p:cNvPr id="3" name="Content Placeholder 2"/>
          <p:cNvSpPr>
            <a:spLocks noGrp="1"/>
          </p:cNvSpPr>
          <p:nvPr>
            <p:ph idx="1"/>
          </p:nvPr>
        </p:nvSpPr>
        <p:spPr>
          <a:xfrm>
            <a:off x="523875" y="1600200"/>
            <a:ext cx="7858125" cy="4676775"/>
          </a:xfrm>
        </p:spPr>
        <p:txBody>
          <a:bodyPr rtlCol="0">
            <a:normAutofit/>
          </a:bodyPr>
          <a:lstStyle/>
          <a:p>
            <a:pPr marL="91440" eaLnBrk="1" fontAlgn="auto" hangingPunct="1">
              <a:spcBef>
                <a:spcPts val="600"/>
              </a:spcBef>
              <a:spcAft>
                <a:spcPts val="0"/>
              </a:spcAft>
              <a:buClr>
                <a:schemeClr val="accent3"/>
              </a:buClr>
              <a:buFont typeface="Monotype Sorts" pitchFamily="16" charset="2"/>
              <a:buNone/>
              <a:defRPr/>
            </a:pPr>
            <a:r>
              <a:rPr lang="en-US" dirty="0" smtClean="0">
                <a:solidFill>
                  <a:schemeClr val="tx1"/>
                </a:solidFill>
                <a:cs typeface="Arial" pitchFamily="34" charset="0"/>
              </a:rPr>
              <a:t> </a:t>
            </a:r>
          </a:p>
          <a:p>
            <a:pPr marL="91440" eaLnBrk="1" fontAlgn="auto" hangingPunct="1">
              <a:spcBef>
                <a:spcPts val="600"/>
              </a:spcBef>
              <a:spcAft>
                <a:spcPts val="0"/>
              </a:spcAft>
              <a:buClr>
                <a:schemeClr val="accent3"/>
              </a:buClr>
              <a:buFont typeface="Monotype Sorts" pitchFamily="16" charset="2"/>
              <a:buNone/>
              <a:defRPr/>
            </a:pPr>
            <a:r>
              <a:rPr lang="en-US" sz="3200" dirty="0" smtClean="0">
                <a:solidFill>
                  <a:schemeClr val="tx1"/>
                </a:solidFill>
                <a:cs typeface="Arial" pitchFamily="34" charset="0"/>
              </a:rPr>
              <a:t>Generalized seizures (bilaterally symmetrical and without  local onset)</a:t>
            </a:r>
            <a:endParaRPr lang="en-US" sz="32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000" dirty="0" smtClean="0">
                <a:solidFill>
                  <a:schemeClr val="tx1"/>
                </a:solidFill>
                <a:cs typeface="Arial" pitchFamily="34" charset="0"/>
              </a:rPr>
              <a:t>	 	</a:t>
            </a:r>
            <a:r>
              <a:rPr lang="en-US" sz="2400" dirty="0" smtClean="0">
                <a:solidFill>
                  <a:schemeClr val="tx1"/>
                </a:solidFill>
                <a:cs typeface="Arial" pitchFamily="34" charset="0"/>
              </a:rPr>
              <a:t>A.  Absence seizures</a:t>
            </a:r>
            <a:endParaRPr lang="en-US" sz="24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400" dirty="0" smtClean="0">
                <a:solidFill>
                  <a:schemeClr val="tx1"/>
                </a:solidFill>
                <a:cs typeface="Arial" pitchFamily="34" charset="0"/>
              </a:rPr>
              <a:t>        	B.  </a:t>
            </a:r>
            <a:r>
              <a:rPr lang="en-US" sz="2400" dirty="0" err="1" smtClean="0">
                <a:solidFill>
                  <a:schemeClr val="tx1"/>
                </a:solidFill>
                <a:cs typeface="Arial" pitchFamily="34" charset="0"/>
              </a:rPr>
              <a:t>Myoclonic</a:t>
            </a:r>
            <a:r>
              <a:rPr lang="en-US" sz="2400" dirty="0" smtClean="0">
                <a:solidFill>
                  <a:schemeClr val="tx1"/>
                </a:solidFill>
                <a:cs typeface="Arial" pitchFamily="34" charset="0"/>
              </a:rPr>
              <a:t> seizures</a:t>
            </a:r>
            <a:endParaRPr lang="en-US" sz="24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400" dirty="0" smtClean="0">
                <a:solidFill>
                  <a:schemeClr val="tx1"/>
                </a:solidFill>
                <a:cs typeface="Arial" pitchFamily="34" charset="0"/>
              </a:rPr>
              <a:t>        	C.  </a:t>
            </a:r>
            <a:r>
              <a:rPr lang="en-US" sz="2400" dirty="0" err="1" smtClean="0">
                <a:solidFill>
                  <a:schemeClr val="tx1"/>
                </a:solidFill>
                <a:cs typeface="Arial" pitchFamily="34" charset="0"/>
              </a:rPr>
              <a:t>Clonic</a:t>
            </a:r>
            <a:r>
              <a:rPr lang="en-US" sz="2400" dirty="0" smtClean="0">
                <a:solidFill>
                  <a:schemeClr val="tx1"/>
                </a:solidFill>
                <a:cs typeface="Arial" pitchFamily="34" charset="0"/>
              </a:rPr>
              <a:t> seizures</a:t>
            </a:r>
          </a:p>
          <a:p>
            <a:pPr marL="91440" eaLnBrk="1" fontAlgn="auto" hangingPunct="1">
              <a:spcBef>
                <a:spcPts val="600"/>
              </a:spcBef>
              <a:spcAft>
                <a:spcPts val="0"/>
              </a:spcAft>
              <a:buClr>
                <a:schemeClr val="accent3"/>
              </a:buClr>
              <a:buFont typeface="Monotype Sorts" pitchFamily="16" charset="2"/>
              <a:buNone/>
              <a:defRPr/>
            </a:pPr>
            <a:r>
              <a:rPr lang="en-US" sz="2400" dirty="0" smtClean="0">
                <a:solidFill>
                  <a:schemeClr val="tx1"/>
                </a:solidFill>
                <a:cs typeface="Arial" pitchFamily="34" charset="0"/>
              </a:rPr>
              <a:t>	  	D.  Tonic seizures</a:t>
            </a:r>
          </a:p>
          <a:p>
            <a:pPr marL="91440" eaLnBrk="1" fontAlgn="auto" hangingPunct="1">
              <a:spcBef>
                <a:spcPts val="600"/>
              </a:spcBef>
              <a:spcAft>
                <a:spcPts val="0"/>
              </a:spcAft>
              <a:buClr>
                <a:schemeClr val="accent3"/>
              </a:buClr>
              <a:buFont typeface="Monotype Sorts" pitchFamily="16" charset="2"/>
              <a:buNone/>
              <a:defRPr/>
            </a:pPr>
            <a:r>
              <a:rPr lang="en-US" sz="2400" dirty="0" smtClean="0">
                <a:solidFill>
                  <a:schemeClr val="tx1"/>
                </a:solidFill>
                <a:cs typeface="Arial" pitchFamily="34" charset="0"/>
              </a:rPr>
              <a:t>	  	E.  Tonic-</a:t>
            </a:r>
            <a:r>
              <a:rPr lang="en-US" sz="2400" dirty="0" err="1" smtClean="0">
                <a:solidFill>
                  <a:schemeClr val="tx1"/>
                </a:solidFill>
                <a:cs typeface="Arial" pitchFamily="34" charset="0"/>
              </a:rPr>
              <a:t>clonic</a:t>
            </a:r>
            <a:r>
              <a:rPr lang="en-US" sz="2400" dirty="0" smtClean="0">
                <a:solidFill>
                  <a:schemeClr val="tx1"/>
                </a:solidFill>
                <a:cs typeface="Arial" pitchFamily="34" charset="0"/>
              </a:rPr>
              <a:t> seizures</a:t>
            </a:r>
            <a:endParaRPr lang="en-US" sz="2400" dirty="0" smtClean="0">
              <a:solidFill>
                <a:schemeClr val="tx1"/>
              </a:solidFill>
              <a:cs typeface="Times New Roman" pitchFamily="18" charset="0"/>
            </a:endParaRPr>
          </a:p>
          <a:p>
            <a:pPr marL="91440" eaLnBrk="1" fontAlgn="auto" hangingPunct="1">
              <a:spcBef>
                <a:spcPts val="600"/>
              </a:spcBef>
              <a:spcAft>
                <a:spcPts val="0"/>
              </a:spcAft>
              <a:buClr>
                <a:schemeClr val="accent3"/>
              </a:buClr>
              <a:buFont typeface="Monotype Sorts" pitchFamily="16" charset="2"/>
              <a:buNone/>
              <a:defRPr/>
            </a:pPr>
            <a:r>
              <a:rPr lang="en-US" sz="2400" dirty="0" smtClean="0">
                <a:solidFill>
                  <a:schemeClr val="tx1"/>
                </a:solidFill>
                <a:cs typeface="Arial" pitchFamily="34" charset="0"/>
              </a:rPr>
              <a:t>	  	F.   </a:t>
            </a:r>
            <a:r>
              <a:rPr lang="en-US" sz="2400" dirty="0" err="1" smtClean="0">
                <a:solidFill>
                  <a:schemeClr val="tx1"/>
                </a:solidFill>
                <a:cs typeface="Arial" pitchFamily="34" charset="0"/>
              </a:rPr>
              <a:t>Atonic</a:t>
            </a:r>
            <a:r>
              <a:rPr lang="en-US" sz="2400" dirty="0" smtClean="0">
                <a:solidFill>
                  <a:schemeClr val="tx1"/>
                </a:solidFill>
                <a:cs typeface="Arial" pitchFamily="34" charset="0"/>
              </a:rPr>
              <a:t> seizures (</a:t>
            </a:r>
            <a:r>
              <a:rPr lang="en-US" sz="2400" dirty="0" err="1" smtClean="0">
                <a:solidFill>
                  <a:schemeClr val="tx1"/>
                </a:solidFill>
                <a:cs typeface="Arial" pitchFamily="34" charset="0"/>
              </a:rPr>
              <a:t>astatic</a:t>
            </a:r>
            <a:r>
              <a:rPr lang="en-US" sz="2400" dirty="0" smtClean="0">
                <a:solidFill>
                  <a:schemeClr val="tx1"/>
                </a:solidFill>
                <a:cs typeface="Arial" pitchFamily="34" charset="0"/>
              </a:rPr>
              <a:t>)</a:t>
            </a:r>
          </a:p>
          <a:p>
            <a:pPr marL="91440" eaLnBrk="1" fontAlgn="auto" hangingPunct="1">
              <a:spcBef>
                <a:spcPts val="600"/>
              </a:spcBef>
              <a:spcAft>
                <a:spcPts val="0"/>
              </a:spcAft>
              <a:buClr>
                <a:schemeClr val="accent3"/>
              </a:buClr>
              <a:buFont typeface="Monotype Sorts" pitchFamily="16" charset="2"/>
              <a:buNone/>
              <a:defRPr/>
            </a:pPr>
            <a:endParaRPr lang="en-US" dirty="0" smtClean="0">
              <a:solidFill>
                <a:schemeClr val="tx1"/>
              </a:solidFill>
              <a:cs typeface="Arial" pitchFamily="34" charset="0"/>
            </a:endParaRPr>
          </a:p>
          <a:p>
            <a:pPr marL="91440" eaLnBrk="1" fontAlgn="auto" hangingPunct="1">
              <a:spcBef>
                <a:spcPts val="600"/>
              </a:spcBef>
              <a:spcAft>
                <a:spcPts val="0"/>
              </a:spcAft>
              <a:buClr>
                <a:schemeClr val="accent3"/>
              </a:buClr>
              <a:defRPr/>
            </a:pPr>
            <a:endParaRPr lang="en-US" sz="1600" dirty="0">
              <a:solidFill>
                <a:schemeClr val="tx1"/>
              </a:solidFill>
            </a:endParaRPr>
          </a:p>
        </p:txBody>
      </p:sp>
      <p:pic>
        <p:nvPicPr>
          <p:cNvPr id="91138" name="Picture 2"/>
          <p:cNvPicPr>
            <a:picLocks noChangeAspect="1" noChangeArrowheads="1"/>
          </p:cNvPicPr>
          <p:nvPr/>
        </p:nvPicPr>
        <p:blipFill>
          <a:blip r:embed="rId3"/>
          <a:srcRect l="14125" t="35111" r="67875" b="46222"/>
          <a:stretch>
            <a:fillRect/>
          </a:stretch>
        </p:blipFill>
        <p:spPr bwMode="auto">
          <a:xfrm>
            <a:off x="6705600" y="5334000"/>
            <a:ext cx="1828800" cy="1066800"/>
          </a:xfrm>
          <a:prstGeom prst="rect">
            <a:avLst/>
          </a:prstGeom>
          <a:ln>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700343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304800"/>
            <a:ext cx="7772400" cy="914400"/>
          </a:xfrm>
          <a:prstGeom prst="rect">
            <a:avLst/>
          </a:prstGeom>
        </p:spPr>
        <p:txBody>
          <a:bodyPr anchor="t">
            <a:normAutofit/>
          </a:bodyPr>
          <a:lstStyle/>
          <a:p>
            <a:pPr eaLnBrk="1" hangingPunct="1">
              <a:defRPr/>
            </a:pPr>
            <a:r>
              <a:rPr lang="en-US" b="1" dirty="0" smtClean="0">
                <a:solidFill>
                  <a:schemeClr val="accent3">
                    <a:lumMod val="50000"/>
                  </a:schemeClr>
                </a:solidFill>
              </a:rPr>
              <a:t>Generalized Seizures</a:t>
            </a:r>
          </a:p>
        </p:txBody>
      </p:sp>
      <p:sp>
        <p:nvSpPr>
          <p:cNvPr id="33795" name="Content Placeholder 2"/>
          <p:cNvSpPr>
            <a:spLocks noGrp="1"/>
          </p:cNvSpPr>
          <p:nvPr>
            <p:ph idx="4294967295"/>
          </p:nvPr>
        </p:nvSpPr>
        <p:spPr>
          <a:xfrm>
            <a:off x="609600" y="1066800"/>
            <a:ext cx="7162800" cy="5597525"/>
          </a:xfrm>
        </p:spPr>
        <p:txBody>
          <a:bodyPr>
            <a:normAutofit/>
          </a:bodyPr>
          <a:lstStyle/>
          <a:p>
            <a:pPr marL="411163" eaLnBrk="1" hangingPunct="1">
              <a:lnSpc>
                <a:spcPct val="70000"/>
              </a:lnSpc>
              <a:buFont typeface="Wingdings" charset="0"/>
              <a:buNone/>
              <a:defRPr/>
            </a:pPr>
            <a:endParaRPr lang="en-US" sz="2400" b="1" dirty="0" smtClean="0"/>
          </a:p>
          <a:p>
            <a:pPr marL="411163" eaLnBrk="1" hangingPunct="1">
              <a:lnSpc>
                <a:spcPct val="70000"/>
              </a:lnSpc>
              <a:buFont typeface="Wingdings" charset="0"/>
              <a:buNone/>
              <a:defRPr/>
            </a:pPr>
            <a:r>
              <a:rPr lang="en-US" sz="2400" b="1" dirty="0" smtClean="0"/>
              <a:t>Tonic-</a:t>
            </a:r>
            <a:r>
              <a:rPr lang="en-US" sz="2400" b="1" dirty="0" err="1" smtClean="0"/>
              <a:t>clonic</a:t>
            </a:r>
            <a:r>
              <a:rPr lang="en-US" sz="2400" b="1" dirty="0" smtClean="0"/>
              <a:t> </a:t>
            </a:r>
            <a:r>
              <a:rPr lang="en-US" sz="2400" b="1" dirty="0" smtClean="0"/>
              <a:t>(in any combination)</a:t>
            </a:r>
          </a:p>
          <a:p>
            <a:pPr marL="411163" eaLnBrk="1" hangingPunct="1">
              <a:lnSpc>
                <a:spcPct val="70000"/>
              </a:lnSpc>
              <a:buFont typeface="Wingdings" charset="0"/>
              <a:buNone/>
              <a:defRPr/>
            </a:pPr>
            <a:r>
              <a:rPr lang="en-US" sz="2400" b="1" dirty="0" smtClean="0"/>
              <a:t>Absence      	</a:t>
            </a:r>
          </a:p>
          <a:p>
            <a:pPr marL="411163" eaLnBrk="1" hangingPunct="1">
              <a:lnSpc>
                <a:spcPct val="70000"/>
              </a:lnSpc>
              <a:buFont typeface="Wingdings" charset="0"/>
              <a:buNone/>
              <a:defRPr/>
            </a:pPr>
            <a:r>
              <a:rPr lang="en-US" sz="2400" b="1" dirty="0" smtClean="0"/>
              <a:t>	- Typical  </a:t>
            </a:r>
          </a:p>
          <a:p>
            <a:pPr marL="411163" eaLnBrk="1" hangingPunct="1">
              <a:lnSpc>
                <a:spcPct val="70000"/>
              </a:lnSpc>
              <a:buFont typeface="Wingdings" charset="0"/>
              <a:buNone/>
              <a:defRPr/>
            </a:pPr>
            <a:r>
              <a:rPr lang="en-US" sz="2400" b="1" dirty="0" smtClean="0"/>
              <a:t>	- Atypical  </a:t>
            </a:r>
          </a:p>
          <a:p>
            <a:pPr marL="411163" eaLnBrk="1" hangingPunct="1">
              <a:lnSpc>
                <a:spcPct val="70000"/>
              </a:lnSpc>
              <a:buFont typeface="Wingdings" charset="0"/>
              <a:buNone/>
              <a:defRPr/>
            </a:pPr>
            <a:r>
              <a:rPr lang="en-US" sz="2400" b="1" dirty="0" smtClean="0"/>
              <a:t>	- Absence with special features</a:t>
            </a:r>
          </a:p>
          <a:p>
            <a:pPr marL="411163" eaLnBrk="1" hangingPunct="1">
              <a:lnSpc>
                <a:spcPct val="70000"/>
              </a:lnSpc>
              <a:buFont typeface="Wingdings" charset="0"/>
              <a:buNone/>
              <a:defRPr/>
            </a:pPr>
            <a:r>
              <a:rPr lang="en-US" sz="2400" b="1" dirty="0" smtClean="0"/>
              <a:t>    	    	Myoclonic absence</a:t>
            </a:r>
          </a:p>
          <a:p>
            <a:pPr marL="411163" eaLnBrk="1" hangingPunct="1">
              <a:lnSpc>
                <a:spcPct val="70000"/>
              </a:lnSpc>
              <a:buFont typeface="Wingdings" charset="0"/>
              <a:buNone/>
              <a:defRPr/>
            </a:pPr>
            <a:r>
              <a:rPr lang="en-US" sz="2400" b="1" dirty="0" smtClean="0"/>
              <a:t>    		Eyelid </a:t>
            </a:r>
            <a:r>
              <a:rPr lang="en-US" sz="2400" b="1" dirty="0" err="1" smtClean="0"/>
              <a:t>myoclonia</a:t>
            </a:r>
            <a:endParaRPr lang="en-US" sz="2400" b="1" dirty="0" smtClean="0"/>
          </a:p>
          <a:p>
            <a:pPr marL="411163" eaLnBrk="1" hangingPunct="1">
              <a:lnSpc>
                <a:spcPct val="70000"/>
              </a:lnSpc>
              <a:buFont typeface="Wingdings" charset="0"/>
              <a:buNone/>
              <a:defRPr/>
            </a:pPr>
            <a:r>
              <a:rPr lang="en-US" sz="2400" b="1" dirty="0" smtClean="0"/>
              <a:t>Myoclonic 	</a:t>
            </a:r>
          </a:p>
          <a:p>
            <a:pPr marL="411163" eaLnBrk="1" hangingPunct="1">
              <a:lnSpc>
                <a:spcPct val="70000"/>
              </a:lnSpc>
              <a:buFont typeface="Wingdings" charset="0"/>
              <a:buNone/>
              <a:defRPr/>
            </a:pPr>
            <a:r>
              <a:rPr lang="en-US" sz="2400" b="1" dirty="0" smtClean="0"/>
              <a:t>	-  Myoclonic</a:t>
            </a:r>
          </a:p>
          <a:p>
            <a:pPr marL="411163" eaLnBrk="1" hangingPunct="1">
              <a:lnSpc>
                <a:spcPct val="70000"/>
              </a:lnSpc>
              <a:buFont typeface="Wingdings" charset="0"/>
              <a:buNone/>
              <a:defRPr/>
            </a:pPr>
            <a:r>
              <a:rPr lang="en-US" sz="2400" b="1" dirty="0" smtClean="0"/>
              <a:t>	-  Myoclonic atonic</a:t>
            </a:r>
          </a:p>
          <a:p>
            <a:pPr marL="411163" eaLnBrk="1" hangingPunct="1">
              <a:lnSpc>
                <a:spcPct val="70000"/>
              </a:lnSpc>
              <a:buFont typeface="Wingdings" charset="0"/>
              <a:buNone/>
              <a:defRPr/>
            </a:pPr>
            <a:r>
              <a:rPr lang="en-US" sz="2400" b="1" dirty="0" smtClean="0"/>
              <a:t>	-  Myoclonic tonic</a:t>
            </a:r>
          </a:p>
          <a:p>
            <a:pPr marL="411163" eaLnBrk="1" hangingPunct="1">
              <a:lnSpc>
                <a:spcPct val="70000"/>
              </a:lnSpc>
              <a:buFont typeface="Wingdings" charset="0"/>
              <a:buNone/>
              <a:defRPr/>
            </a:pPr>
            <a:r>
              <a:rPr lang="en-US" sz="2400" b="1" dirty="0" err="1" smtClean="0"/>
              <a:t>Clonic</a:t>
            </a:r>
            <a:endParaRPr lang="en-US" sz="2400" b="1" dirty="0" smtClean="0"/>
          </a:p>
          <a:p>
            <a:pPr marL="411163" eaLnBrk="1" hangingPunct="1">
              <a:lnSpc>
                <a:spcPct val="70000"/>
              </a:lnSpc>
              <a:buFont typeface="Wingdings" charset="0"/>
              <a:buNone/>
              <a:defRPr/>
            </a:pPr>
            <a:r>
              <a:rPr lang="en-US" sz="2400" b="1" dirty="0" smtClean="0"/>
              <a:t>Tonic </a:t>
            </a:r>
          </a:p>
          <a:p>
            <a:pPr marL="411163" eaLnBrk="1" hangingPunct="1">
              <a:lnSpc>
                <a:spcPct val="70000"/>
              </a:lnSpc>
              <a:buFont typeface="Wingdings" charset="0"/>
              <a:buNone/>
              <a:defRPr/>
            </a:pPr>
            <a:r>
              <a:rPr lang="en-US" sz="2400" b="1" dirty="0" smtClean="0"/>
              <a:t>Atonic</a:t>
            </a:r>
          </a:p>
        </p:txBody>
      </p:sp>
    </p:spTree>
    <p:extLst>
      <p:ext uri="{BB962C8B-B14F-4D97-AF65-F5344CB8AC3E}">
        <p14:creationId xmlns:p14="http://schemas.microsoft.com/office/powerpoint/2010/main" val="117332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228600"/>
            <a:ext cx="7772400" cy="1143000"/>
          </a:xfrm>
        </p:spPr>
        <p:txBody>
          <a:bodyPr/>
          <a:lstStyle/>
          <a:p>
            <a:pPr eaLnBrk="1" hangingPunct="1"/>
            <a:r>
              <a:rPr lang="en-US" dirty="0" smtClean="0"/>
              <a:t>Generalized  Seizure</a:t>
            </a:r>
          </a:p>
        </p:txBody>
      </p:sp>
      <p:sp>
        <p:nvSpPr>
          <p:cNvPr id="26627" name="Rectangle 3"/>
          <p:cNvSpPr>
            <a:spLocks noGrp="1" noChangeArrowheads="1"/>
          </p:cNvSpPr>
          <p:nvPr>
            <p:ph sz="half" idx="1"/>
          </p:nvPr>
        </p:nvSpPr>
        <p:spPr>
          <a:xfrm>
            <a:off x="428625" y="1428750"/>
            <a:ext cx="4071938" cy="4362450"/>
          </a:xfrm>
        </p:spPr>
        <p:txBody>
          <a:bodyPr/>
          <a:lstStyle/>
          <a:p>
            <a:pPr eaLnBrk="1" hangingPunct="1">
              <a:spcBef>
                <a:spcPct val="50000"/>
              </a:spcBef>
            </a:pPr>
            <a:r>
              <a:rPr lang="en-US" sz="2000" smtClean="0"/>
              <a:t>May cry out or gasp, fall down, become rigid</a:t>
            </a:r>
          </a:p>
          <a:p>
            <a:pPr eaLnBrk="1" hangingPunct="1">
              <a:spcBef>
                <a:spcPct val="50000"/>
              </a:spcBef>
            </a:pPr>
            <a:r>
              <a:rPr lang="en-US" sz="2000" smtClean="0"/>
              <a:t>Muscle may jerk, breathing becomes shallow</a:t>
            </a:r>
          </a:p>
          <a:p>
            <a:pPr eaLnBrk="1" hangingPunct="1">
              <a:spcBef>
                <a:spcPct val="50000"/>
              </a:spcBef>
            </a:pPr>
            <a:r>
              <a:rPr lang="en-US" sz="2000" smtClean="0"/>
              <a:t>May lose bladder and bowel control</a:t>
            </a:r>
          </a:p>
          <a:p>
            <a:pPr eaLnBrk="1" hangingPunct="1">
              <a:spcBef>
                <a:spcPct val="50000"/>
              </a:spcBef>
            </a:pPr>
            <a:r>
              <a:rPr lang="en-US" sz="2000" smtClean="0"/>
              <a:t>May drool, bite the tongue or lips and may turn blue</a:t>
            </a:r>
          </a:p>
          <a:p>
            <a:pPr eaLnBrk="1" hangingPunct="1">
              <a:spcBef>
                <a:spcPct val="50000"/>
              </a:spcBef>
            </a:pPr>
            <a:r>
              <a:rPr lang="en-US" sz="2000" smtClean="0"/>
              <a:t>Post ictal -maybe confused, drowsy, sleep for a while or have headache</a:t>
            </a:r>
          </a:p>
          <a:p>
            <a:pPr eaLnBrk="1" hangingPunct="1">
              <a:spcBef>
                <a:spcPct val="50000"/>
              </a:spcBef>
              <a:buFont typeface="Monotype Sorts"/>
              <a:buNone/>
            </a:pPr>
            <a:endParaRPr lang="en-US" sz="2000" smtClean="0"/>
          </a:p>
          <a:p>
            <a:pPr eaLnBrk="1" hangingPunct="1"/>
            <a:endParaRPr lang="en-US" sz="2000" smtClean="0"/>
          </a:p>
        </p:txBody>
      </p:sp>
      <p:pic>
        <p:nvPicPr>
          <p:cNvPr id="289796" name="Picture 4" descr="IMAGE18"/>
          <p:cNvPicPr>
            <a:picLocks noGrp="1" noChangeAspect="1" noChangeArrowheads="1"/>
          </p:cNvPicPr>
          <p:nvPr>
            <p:ph sz="half" idx="2"/>
          </p:nvPr>
        </p:nvPicPr>
        <p:blipFill>
          <a:blip r:embed="rId3"/>
          <a:stretch>
            <a:fillRect/>
          </a:stretch>
        </p:blipFill>
        <p:spPr>
          <a:xfrm>
            <a:off x="4419600" y="1777660"/>
            <a:ext cx="3657600" cy="4107542"/>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983545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p:txBody>
          <a:bodyPr/>
          <a:lstStyle/>
          <a:p>
            <a:pPr eaLnBrk="1" hangingPunct="1"/>
            <a:r>
              <a:rPr lang="en-US" smtClean="0"/>
              <a:t>TONIC-CLONIC SEIZURES</a:t>
            </a:r>
          </a:p>
        </p:txBody>
      </p:sp>
      <p:pic>
        <p:nvPicPr>
          <p:cNvPr id="27651" name="Picture 4" descr="tonic-clonic_seiz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846142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766409"/>
      </p:ext>
    </p:extLst>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457200" y="0"/>
            <a:ext cx="8229600" cy="1143000"/>
          </a:xfrm>
        </p:spPr>
        <p:txBody>
          <a:bodyPr/>
          <a:lstStyle/>
          <a:p>
            <a:pPr eaLnBrk="1" hangingPunct="1"/>
            <a:r>
              <a:rPr lang="en-US" smtClean="0"/>
              <a:t>ABSENCE SEIZURES</a:t>
            </a:r>
          </a:p>
        </p:txBody>
      </p:sp>
      <p:pic>
        <p:nvPicPr>
          <p:cNvPr id="28675" name="Picture 4" descr="absence_seiz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845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720568"/>
      </p:ext>
    </p:extLst>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a:xfrm>
            <a:off x="457200" y="0"/>
            <a:ext cx="8229600" cy="1417638"/>
          </a:xfrm>
        </p:spPr>
        <p:txBody>
          <a:bodyPr/>
          <a:lstStyle/>
          <a:p>
            <a:pPr eaLnBrk="1" hangingPunct="1"/>
            <a:r>
              <a:rPr lang="en-US" smtClean="0"/>
              <a:t>ATONIC SEIZURE</a:t>
            </a:r>
          </a:p>
        </p:txBody>
      </p:sp>
      <p:pic>
        <p:nvPicPr>
          <p:cNvPr id="296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90600"/>
            <a:ext cx="6400800" cy="540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440967"/>
      </p:ext>
    </p:extLst>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xfrm>
            <a:off x="381000" y="0"/>
            <a:ext cx="8229600" cy="1143000"/>
          </a:xfrm>
        </p:spPr>
        <p:txBody>
          <a:bodyPr/>
          <a:lstStyle/>
          <a:p>
            <a:pPr eaLnBrk="1" hangingPunct="1"/>
            <a:r>
              <a:rPr lang="en-US" dirty="0" smtClean="0">
                <a:solidFill>
                  <a:schemeClr val="accent3">
                    <a:lumMod val="50000"/>
                  </a:schemeClr>
                </a:solidFill>
              </a:rPr>
              <a:t>MYCLONIC SEIZURES </a:t>
            </a:r>
          </a:p>
        </p:txBody>
      </p:sp>
      <p:pic>
        <p:nvPicPr>
          <p:cNvPr id="30723" name="Picture 4" descr="myclo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68" y="1066800"/>
            <a:ext cx="8926132"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253536"/>
      </p:ext>
    </p:extLst>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altLang="en-US" smtClean="0"/>
          </a:p>
        </p:txBody>
      </p:sp>
      <p:sp>
        <p:nvSpPr>
          <p:cNvPr id="22531" name="Rectangle 3"/>
          <p:cNvSpPr>
            <a:spLocks noGrp="1" noChangeArrowheads="1"/>
          </p:cNvSpPr>
          <p:nvPr>
            <p:ph idx="1"/>
          </p:nvPr>
        </p:nvSpPr>
        <p:spPr/>
        <p:txBody>
          <a:bodyPr>
            <a:normAutofit/>
          </a:bodyPr>
          <a:lstStyle/>
          <a:p>
            <a:pPr eaLnBrk="1" hangingPunct="1"/>
            <a:r>
              <a:rPr lang="en-US" altLang="en-US" sz="2800" dirty="0" smtClean="0">
                <a:solidFill>
                  <a:schemeClr val="tx1"/>
                </a:solidFill>
              </a:rPr>
              <a:t>Diagnosis of epilepsy in ASD is complicated because seizures may </a:t>
            </a:r>
            <a:r>
              <a:rPr lang="en-US" altLang="en-US" sz="2800" dirty="0" smtClean="0">
                <a:solidFill>
                  <a:schemeClr val="tx1"/>
                </a:solidFill>
              </a:rPr>
              <a:t>be mistaken for behaviors (not responding to name calling as in Absence</a:t>
            </a:r>
            <a:r>
              <a:rPr lang="en-US" altLang="en-US" sz="2800" dirty="0" smtClean="0">
                <a:solidFill>
                  <a:schemeClr val="tx1"/>
                </a:solidFill>
              </a:rPr>
              <a:t>).</a:t>
            </a:r>
            <a:endParaRPr lang="en-US" altLang="en-US" sz="2800" dirty="0" smtClean="0">
              <a:solidFill>
                <a:schemeClr val="tx1"/>
              </a:solidFill>
            </a:endParaRPr>
          </a:p>
          <a:p>
            <a:pPr eaLnBrk="1" hangingPunct="1"/>
            <a:r>
              <a:rPr lang="en-US" altLang="en-US" sz="2800" dirty="0" smtClean="0">
                <a:solidFill>
                  <a:schemeClr val="tx1"/>
                </a:solidFill>
              </a:rPr>
              <a:t>Unusual repetitive behaviors, common in autism, hard to distinguish from </a:t>
            </a:r>
            <a:r>
              <a:rPr lang="en-US" altLang="en-US" sz="2800" dirty="0" smtClean="0">
                <a:solidFill>
                  <a:schemeClr val="tx1"/>
                </a:solidFill>
              </a:rPr>
              <a:t>seizures.</a:t>
            </a:r>
            <a:endParaRPr lang="en-US" altLang="en-US" sz="2800" dirty="0" smtClean="0">
              <a:solidFill>
                <a:schemeClr val="tx1"/>
              </a:solidFill>
            </a:endParaRPr>
          </a:p>
          <a:p>
            <a:pPr eaLnBrk="1" hangingPunct="1"/>
            <a:r>
              <a:rPr lang="en-US" altLang="en-US" sz="2800" dirty="0" smtClean="0">
                <a:solidFill>
                  <a:schemeClr val="tx1"/>
                </a:solidFill>
              </a:rPr>
              <a:t>All seizure types may </a:t>
            </a:r>
            <a:r>
              <a:rPr lang="en-US" altLang="en-US" sz="2800" dirty="0" smtClean="0">
                <a:solidFill>
                  <a:schemeClr val="tx1"/>
                </a:solidFill>
              </a:rPr>
              <a:t>be seen.</a:t>
            </a:r>
            <a:endParaRPr lang="en-US" altLang="en-US" sz="2800" dirty="0" smtClean="0">
              <a:solidFill>
                <a:schemeClr val="tx1"/>
              </a:solidFill>
            </a:endParaRPr>
          </a:p>
        </p:txBody>
      </p:sp>
    </p:spTree>
    <p:extLst>
      <p:ext uri="{BB962C8B-B14F-4D97-AF65-F5344CB8AC3E}">
        <p14:creationId xmlns:p14="http://schemas.microsoft.com/office/powerpoint/2010/main" val="6908354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457200" y="1371600"/>
            <a:ext cx="8229600" cy="4191000"/>
          </a:xfrm>
        </p:spPr>
        <p:txBody>
          <a:bodyPr>
            <a:normAutofit fontScale="92500"/>
          </a:bodyPr>
          <a:lstStyle/>
          <a:p>
            <a:pPr eaLnBrk="1" hangingPunct="1"/>
            <a:r>
              <a:rPr lang="en-US" altLang="en-US" sz="3200" dirty="0" smtClean="0">
                <a:solidFill>
                  <a:schemeClr val="tx1"/>
                </a:solidFill>
              </a:rPr>
              <a:t>Prevalence of epilepsy and types of seizures vary</a:t>
            </a:r>
          </a:p>
          <a:p>
            <a:pPr eaLnBrk="1" hangingPunct="1"/>
            <a:r>
              <a:rPr lang="en-US" altLang="en-US" sz="3200" b="1" dirty="0" smtClean="0">
                <a:solidFill>
                  <a:schemeClr val="tx1"/>
                </a:solidFill>
              </a:rPr>
              <a:t>Swedish study</a:t>
            </a:r>
            <a:r>
              <a:rPr lang="en-US" altLang="en-US" sz="3200" dirty="0" smtClean="0">
                <a:solidFill>
                  <a:schemeClr val="tx1"/>
                </a:solidFill>
              </a:rPr>
              <a:t>:  complex partial, atypical absence, myoclonic and tonic-</a:t>
            </a:r>
            <a:r>
              <a:rPr lang="en-US" altLang="en-US" sz="3200" dirty="0" err="1" smtClean="0">
                <a:solidFill>
                  <a:schemeClr val="tx1"/>
                </a:solidFill>
              </a:rPr>
              <a:t>clonic</a:t>
            </a:r>
            <a:r>
              <a:rPr lang="en-US" altLang="en-US" sz="3200" dirty="0" smtClean="0">
                <a:solidFill>
                  <a:schemeClr val="tx1"/>
                </a:solidFill>
              </a:rPr>
              <a:t> most common</a:t>
            </a:r>
          </a:p>
          <a:p>
            <a:pPr eaLnBrk="1" hangingPunct="1"/>
            <a:r>
              <a:rPr lang="en-US" altLang="en-US" sz="3200" b="1" dirty="0" smtClean="0">
                <a:solidFill>
                  <a:schemeClr val="tx1"/>
                </a:solidFill>
              </a:rPr>
              <a:t>American study</a:t>
            </a:r>
            <a:r>
              <a:rPr lang="en-US" altLang="en-US" sz="3200" dirty="0" smtClean="0">
                <a:solidFill>
                  <a:schemeClr val="tx1"/>
                </a:solidFill>
              </a:rPr>
              <a:t>:  tonic </a:t>
            </a:r>
            <a:r>
              <a:rPr lang="en-US" altLang="en-US" sz="3200" dirty="0" err="1" smtClean="0">
                <a:solidFill>
                  <a:schemeClr val="tx1"/>
                </a:solidFill>
              </a:rPr>
              <a:t>clonic</a:t>
            </a:r>
            <a:r>
              <a:rPr lang="en-US" altLang="en-US" sz="3200" dirty="0" smtClean="0">
                <a:solidFill>
                  <a:schemeClr val="tx1"/>
                </a:solidFill>
              </a:rPr>
              <a:t> and atypical absence most common </a:t>
            </a:r>
          </a:p>
          <a:p>
            <a:r>
              <a:rPr lang="en-US" altLang="en-US" sz="3200" dirty="0">
                <a:solidFill>
                  <a:schemeClr val="tx1"/>
                </a:solidFill>
              </a:rPr>
              <a:t>Other studies state complex partial with </a:t>
            </a:r>
            <a:r>
              <a:rPr lang="en-US" altLang="en-US" sz="3200" dirty="0" err="1">
                <a:solidFill>
                  <a:schemeClr val="tx1"/>
                </a:solidFill>
              </a:rPr>
              <a:t>centro</a:t>
            </a:r>
            <a:r>
              <a:rPr lang="en-US" altLang="en-US" sz="3200" dirty="0">
                <a:solidFill>
                  <a:schemeClr val="tx1"/>
                </a:solidFill>
              </a:rPr>
              <a:t>-temporal spikes most common </a:t>
            </a:r>
          </a:p>
          <a:p>
            <a:pPr eaLnBrk="1" hangingPunct="1"/>
            <a:endParaRPr lang="en-US" altLang="en-US" sz="3200" dirty="0" smtClean="0">
              <a:solidFill>
                <a:schemeClr val="tx1"/>
              </a:solidFill>
            </a:endParaRPr>
          </a:p>
          <a:p>
            <a:pPr eaLnBrk="1" hangingPunct="1"/>
            <a:endParaRPr lang="en-US" altLang="en-US" dirty="0" smtClean="0">
              <a:solidFill>
                <a:schemeClr val="tx1"/>
              </a:solidFill>
            </a:endParaRPr>
          </a:p>
        </p:txBody>
      </p:sp>
    </p:spTree>
    <p:extLst>
      <p:ext uri="{BB962C8B-B14F-4D97-AF65-F5344CB8AC3E}">
        <p14:creationId xmlns:p14="http://schemas.microsoft.com/office/powerpoint/2010/main" val="26241524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solidFill>
                  <a:schemeClr val="accent3">
                    <a:lumMod val="50000"/>
                  </a:schemeClr>
                </a:solidFill>
              </a:rPr>
              <a:t>HOW TO MAKE A DIAGNOSIS</a:t>
            </a:r>
            <a:endParaRPr lang="en-PH" b="1" dirty="0">
              <a:solidFill>
                <a:schemeClr val="accent3">
                  <a:lumMod val="50000"/>
                </a:schemeClr>
              </a:solidFill>
            </a:endParaRPr>
          </a:p>
        </p:txBody>
      </p:sp>
      <p:sp>
        <p:nvSpPr>
          <p:cNvPr id="3" name="Content Placeholder 2"/>
          <p:cNvSpPr>
            <a:spLocks noGrp="1"/>
          </p:cNvSpPr>
          <p:nvPr>
            <p:ph idx="1"/>
          </p:nvPr>
        </p:nvSpPr>
        <p:spPr/>
        <p:txBody>
          <a:bodyPr>
            <a:normAutofit/>
          </a:bodyPr>
          <a:lstStyle/>
          <a:p>
            <a:r>
              <a:rPr lang="en-PH" sz="2400" dirty="0" smtClean="0"/>
              <a:t>CLINICAL: Observe and document the event/s</a:t>
            </a:r>
          </a:p>
          <a:p>
            <a:endParaRPr lang="en-PH" sz="2400" dirty="0" smtClean="0"/>
          </a:p>
          <a:p>
            <a:r>
              <a:rPr lang="en-PH" sz="2400" dirty="0" smtClean="0"/>
              <a:t>Electroencephalogram (EEG): either routine or with Video EEG monitoring </a:t>
            </a:r>
          </a:p>
          <a:p>
            <a:pPr marL="0" indent="0">
              <a:buNone/>
            </a:pPr>
            <a:r>
              <a:rPr lang="en-PH" sz="2400" dirty="0"/>
              <a:t> </a:t>
            </a:r>
            <a:r>
              <a:rPr lang="en-PH" sz="2400" dirty="0" smtClean="0"/>
              <a:t>       </a:t>
            </a:r>
            <a:r>
              <a:rPr lang="en-PH" sz="2400" dirty="0" smtClean="0">
                <a:solidFill>
                  <a:srgbClr val="FF0000"/>
                </a:solidFill>
              </a:rPr>
              <a:t>Caveat:</a:t>
            </a:r>
            <a:r>
              <a:rPr lang="en-PH" sz="2400" dirty="0" smtClean="0"/>
              <a:t> </a:t>
            </a:r>
            <a:r>
              <a:rPr lang="en-PH" sz="2400" i="1" dirty="0" smtClean="0"/>
              <a:t>A Normal EEG does not rule out the diagnosis of Epilepsy. Likewise, an ABNORMAL EEG does not always mean that the person has EPILEPSY.</a:t>
            </a:r>
            <a:endParaRPr lang="en-PH" sz="2400" i="1" dirty="0"/>
          </a:p>
        </p:txBody>
      </p:sp>
    </p:spTree>
    <p:extLst>
      <p:ext uri="{BB962C8B-B14F-4D97-AF65-F5344CB8AC3E}">
        <p14:creationId xmlns:p14="http://schemas.microsoft.com/office/powerpoint/2010/main" val="32606930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b="1" dirty="0" smtClean="0">
                <a:solidFill>
                  <a:schemeClr val="accent3">
                    <a:lumMod val="50000"/>
                  </a:schemeClr>
                </a:solidFill>
              </a:rPr>
              <a:t>Value of EEG</a:t>
            </a:r>
            <a:endParaRPr lang="en-PH" b="1" dirty="0">
              <a:solidFill>
                <a:schemeClr val="accent3">
                  <a:lumMod val="50000"/>
                </a:schemeClr>
              </a:solidFill>
            </a:endParaRPr>
          </a:p>
        </p:txBody>
      </p:sp>
      <p:sp>
        <p:nvSpPr>
          <p:cNvPr id="24578" name="Rectangle 3"/>
          <p:cNvSpPr>
            <a:spLocks noGrp="1" noChangeArrowheads="1"/>
          </p:cNvSpPr>
          <p:nvPr>
            <p:ph idx="1"/>
          </p:nvPr>
        </p:nvSpPr>
        <p:spPr/>
        <p:txBody>
          <a:bodyPr/>
          <a:lstStyle/>
          <a:p>
            <a:pPr eaLnBrk="1" hangingPunct="1"/>
            <a:r>
              <a:rPr lang="en-US" altLang="en-US" sz="2800" dirty="0" smtClean="0">
                <a:solidFill>
                  <a:schemeClr val="tx1"/>
                </a:solidFill>
              </a:rPr>
              <a:t>Some studies suggest that </a:t>
            </a:r>
            <a:r>
              <a:rPr lang="en-US" altLang="en-US" sz="2800" dirty="0" err="1" smtClean="0">
                <a:solidFill>
                  <a:schemeClr val="tx1"/>
                </a:solidFill>
              </a:rPr>
              <a:t>epileptiform</a:t>
            </a:r>
            <a:r>
              <a:rPr lang="en-US" altLang="en-US" sz="2800" dirty="0" smtClean="0">
                <a:solidFill>
                  <a:schemeClr val="tx1"/>
                </a:solidFill>
              </a:rPr>
              <a:t> discharges on EEG without seizures can cause behavioral and cognitive impairment</a:t>
            </a:r>
          </a:p>
          <a:p>
            <a:pPr eaLnBrk="1" hangingPunct="1"/>
            <a:r>
              <a:rPr lang="en-US" altLang="en-US" sz="2800" dirty="0" smtClean="0">
                <a:solidFill>
                  <a:schemeClr val="tx1"/>
                </a:solidFill>
              </a:rPr>
              <a:t>Epilepsy more common in children who regressed in language after age 3.</a:t>
            </a:r>
          </a:p>
          <a:p>
            <a:r>
              <a:rPr lang="en-US" altLang="en-US" sz="2800" b="1" dirty="0"/>
              <a:t>Usually treat based on clinical seizures not just EEG findings. </a:t>
            </a:r>
          </a:p>
          <a:p>
            <a:pPr marL="0" indent="0">
              <a:buNone/>
            </a:pPr>
            <a:endParaRPr lang="en-US" altLang="en-US" sz="2800" dirty="0"/>
          </a:p>
          <a:p>
            <a:pPr eaLnBrk="1" hangingPunct="1"/>
            <a:endParaRPr lang="en-US" altLang="en-US" sz="2800" dirty="0" smtClean="0">
              <a:solidFill>
                <a:schemeClr val="tx1"/>
              </a:solidFill>
            </a:endParaRPr>
          </a:p>
          <a:p>
            <a:pPr eaLnBrk="1" hangingPunct="1"/>
            <a:endParaRPr lang="en-US" altLang="en-US" dirty="0" smtClean="0">
              <a:solidFill>
                <a:schemeClr val="tx1"/>
              </a:solidFill>
            </a:endParaRPr>
          </a:p>
        </p:txBody>
      </p:sp>
    </p:spTree>
    <p:extLst>
      <p:ext uri="{BB962C8B-B14F-4D97-AF65-F5344CB8AC3E}">
        <p14:creationId xmlns:p14="http://schemas.microsoft.com/office/powerpoint/2010/main" val="17627376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457200" y="1428750"/>
            <a:ext cx="7924800" cy="4438650"/>
          </a:xfrm>
        </p:spPr>
        <p:txBody>
          <a:bodyPr>
            <a:normAutofit/>
          </a:bodyPr>
          <a:lstStyle/>
          <a:p>
            <a:pPr eaLnBrk="1" hangingPunct="1"/>
            <a:r>
              <a:rPr lang="en-US" altLang="en-US" sz="2800" dirty="0" smtClean="0">
                <a:solidFill>
                  <a:schemeClr val="tx1"/>
                </a:solidFill>
              </a:rPr>
              <a:t>Long-duration EEGs that include slow wave sleep more likely to show </a:t>
            </a:r>
            <a:r>
              <a:rPr lang="en-US" altLang="en-US" sz="2800" dirty="0" err="1" smtClean="0">
                <a:solidFill>
                  <a:schemeClr val="tx1"/>
                </a:solidFill>
              </a:rPr>
              <a:t>epileptiform</a:t>
            </a:r>
            <a:r>
              <a:rPr lang="en-US" altLang="en-US" sz="2800" dirty="0" smtClean="0">
                <a:solidFill>
                  <a:schemeClr val="tx1"/>
                </a:solidFill>
              </a:rPr>
              <a:t> abnormalities</a:t>
            </a:r>
          </a:p>
          <a:p>
            <a:pPr eaLnBrk="1" hangingPunct="1"/>
            <a:r>
              <a:rPr lang="en-US" altLang="en-US" sz="2800" dirty="0" smtClean="0">
                <a:solidFill>
                  <a:schemeClr val="tx1"/>
                </a:solidFill>
              </a:rPr>
              <a:t>Long-duration EEG of children with autism spectrum disorder and regression without clinical seizures – 46% with </a:t>
            </a:r>
            <a:r>
              <a:rPr lang="en-US" altLang="en-US" sz="2800" dirty="0" err="1" smtClean="0">
                <a:solidFill>
                  <a:schemeClr val="tx1"/>
                </a:solidFill>
              </a:rPr>
              <a:t>epileptiform</a:t>
            </a:r>
            <a:r>
              <a:rPr lang="en-US" altLang="en-US" sz="2800" dirty="0" smtClean="0">
                <a:solidFill>
                  <a:schemeClr val="tx1"/>
                </a:solidFill>
              </a:rPr>
              <a:t> activity</a:t>
            </a:r>
          </a:p>
          <a:p>
            <a:pPr eaLnBrk="1" hangingPunct="1"/>
            <a:r>
              <a:rPr lang="en-US" altLang="en-US" sz="2800" dirty="0" smtClean="0">
                <a:solidFill>
                  <a:schemeClr val="tx1"/>
                </a:solidFill>
              </a:rPr>
              <a:t> Focal spikes - </a:t>
            </a:r>
            <a:r>
              <a:rPr lang="en-US" altLang="en-US" sz="2800" dirty="0" err="1" smtClean="0">
                <a:solidFill>
                  <a:schemeClr val="tx1"/>
                </a:solidFill>
              </a:rPr>
              <a:t>Centrotemporal</a:t>
            </a:r>
            <a:r>
              <a:rPr lang="en-US" altLang="en-US" sz="2800" dirty="0" smtClean="0">
                <a:solidFill>
                  <a:schemeClr val="tx1"/>
                </a:solidFill>
              </a:rPr>
              <a:t> spikes and </a:t>
            </a:r>
            <a:r>
              <a:rPr lang="en-US" altLang="en-US" sz="2800" dirty="0" err="1" smtClean="0">
                <a:solidFill>
                  <a:schemeClr val="tx1"/>
                </a:solidFill>
              </a:rPr>
              <a:t>temporoparietal</a:t>
            </a:r>
            <a:r>
              <a:rPr lang="en-US" altLang="en-US" sz="2800" dirty="0" smtClean="0">
                <a:solidFill>
                  <a:schemeClr val="tx1"/>
                </a:solidFill>
              </a:rPr>
              <a:t> spikes</a:t>
            </a:r>
          </a:p>
        </p:txBody>
      </p:sp>
    </p:spTree>
    <p:extLst>
      <p:ext uri="{BB962C8B-B14F-4D97-AF65-F5344CB8AC3E}">
        <p14:creationId xmlns:p14="http://schemas.microsoft.com/office/powerpoint/2010/main" val="15426393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defRPr/>
            </a:pPr>
            <a:r>
              <a:rPr lang="en-PH" b="1" dirty="0" smtClean="0">
                <a:solidFill>
                  <a:schemeClr val="accent3">
                    <a:lumMod val="50000"/>
                  </a:schemeClr>
                </a:solidFill>
              </a:rPr>
              <a:t>Principles of Therapy in Epilepsy</a:t>
            </a:r>
            <a:endParaRPr lang="en-US" b="1" dirty="0" smtClean="0">
              <a:solidFill>
                <a:schemeClr val="accent3">
                  <a:lumMod val="50000"/>
                </a:schemeClr>
              </a:solidFill>
            </a:endParaRPr>
          </a:p>
        </p:txBody>
      </p:sp>
      <p:sp>
        <p:nvSpPr>
          <p:cNvPr id="40963" name="Content Placeholder 2"/>
          <p:cNvSpPr>
            <a:spLocks noGrp="1"/>
          </p:cNvSpPr>
          <p:nvPr>
            <p:ph idx="1"/>
          </p:nvPr>
        </p:nvSpPr>
        <p:spPr>
          <a:xfrm>
            <a:off x="457200" y="1981200"/>
            <a:ext cx="7620000" cy="4419600"/>
          </a:xfrm>
        </p:spPr>
        <p:txBody>
          <a:bodyPr>
            <a:normAutofit/>
          </a:bodyPr>
          <a:lstStyle/>
          <a:p>
            <a:r>
              <a:rPr lang="en-PH" sz="2800" dirty="0" smtClean="0">
                <a:solidFill>
                  <a:schemeClr val="tx1"/>
                </a:solidFill>
              </a:rPr>
              <a:t>The aim of therapy in epilepsy is seizure freedom without clinically significant adverse effects.</a:t>
            </a:r>
          </a:p>
          <a:p>
            <a:r>
              <a:rPr lang="en-PH" sz="2800" dirty="0" smtClean="0">
                <a:solidFill>
                  <a:schemeClr val="tx1"/>
                </a:solidFill>
              </a:rPr>
              <a:t>Correct seizure and often syndrome diagnosis is a precondition for the success of therapeutic decisions</a:t>
            </a:r>
          </a:p>
          <a:p>
            <a:r>
              <a:rPr lang="en-PH" sz="2800" dirty="0" smtClean="0">
                <a:solidFill>
                  <a:schemeClr val="tx1"/>
                </a:solidFill>
              </a:rPr>
              <a:t>Treatment regimens are usually with AEDs in continuous prophylactic schemes</a:t>
            </a:r>
          </a:p>
        </p:txBody>
      </p:sp>
    </p:spTree>
    <p:extLst>
      <p:ext uri="{BB962C8B-B14F-4D97-AF65-F5344CB8AC3E}">
        <p14:creationId xmlns:p14="http://schemas.microsoft.com/office/powerpoint/2010/main" val="10942653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defRPr/>
            </a:pPr>
            <a:r>
              <a:rPr lang="en-PH" b="1" dirty="0" smtClean="0">
                <a:solidFill>
                  <a:schemeClr val="accent3">
                    <a:lumMod val="50000"/>
                  </a:schemeClr>
                </a:solidFill>
              </a:rPr>
              <a:t>Philip </a:t>
            </a:r>
            <a:r>
              <a:rPr lang="en-PH" b="1" dirty="0" err="1" smtClean="0">
                <a:solidFill>
                  <a:schemeClr val="accent3">
                    <a:lumMod val="50000"/>
                  </a:schemeClr>
                </a:solidFill>
              </a:rPr>
              <a:t>Bombastus</a:t>
            </a:r>
            <a:r>
              <a:rPr lang="en-PH" b="1" dirty="0" smtClean="0">
                <a:solidFill>
                  <a:schemeClr val="accent3">
                    <a:lumMod val="50000"/>
                  </a:schemeClr>
                </a:solidFill>
              </a:rPr>
              <a:t> Von </a:t>
            </a:r>
            <a:r>
              <a:rPr lang="en-PH" b="1" dirty="0" err="1" smtClean="0">
                <a:solidFill>
                  <a:schemeClr val="accent3">
                    <a:lumMod val="50000"/>
                  </a:schemeClr>
                </a:solidFill>
              </a:rPr>
              <a:t>Hohenheim</a:t>
            </a:r>
            <a:endParaRPr lang="en-US" b="1" dirty="0" smtClean="0">
              <a:solidFill>
                <a:schemeClr val="accent3">
                  <a:lumMod val="50000"/>
                </a:schemeClr>
              </a:solidFill>
            </a:endParaRPr>
          </a:p>
        </p:txBody>
      </p:sp>
      <p:sp>
        <p:nvSpPr>
          <p:cNvPr id="41987" name="Content Placeholder 2"/>
          <p:cNvSpPr>
            <a:spLocks noGrp="1"/>
          </p:cNvSpPr>
          <p:nvPr>
            <p:ph idx="1"/>
          </p:nvPr>
        </p:nvSpPr>
        <p:spPr>
          <a:xfrm>
            <a:off x="457200" y="1752600"/>
            <a:ext cx="4419600" cy="4648200"/>
          </a:xfrm>
        </p:spPr>
        <p:txBody>
          <a:bodyPr>
            <a:normAutofit/>
          </a:bodyPr>
          <a:lstStyle/>
          <a:p>
            <a:pPr marL="0" indent="0">
              <a:buNone/>
            </a:pPr>
            <a:endParaRPr lang="en-PH" sz="3600" dirty="0" smtClean="0">
              <a:solidFill>
                <a:schemeClr val="tx1">
                  <a:lumMod val="75000"/>
                  <a:lumOff val="25000"/>
                </a:schemeClr>
              </a:solidFill>
            </a:endParaRPr>
          </a:p>
          <a:p>
            <a:pPr marL="0" indent="0">
              <a:buNone/>
            </a:pPr>
            <a:endParaRPr lang="en-PH" sz="3600" dirty="0">
              <a:solidFill>
                <a:schemeClr val="tx1">
                  <a:lumMod val="75000"/>
                  <a:lumOff val="25000"/>
                </a:schemeClr>
              </a:solidFill>
            </a:endParaRPr>
          </a:p>
          <a:p>
            <a:pPr marL="0" indent="0">
              <a:buNone/>
            </a:pPr>
            <a:r>
              <a:rPr lang="en-PH" sz="3600" dirty="0" smtClean="0">
                <a:solidFill>
                  <a:schemeClr val="tx1">
                    <a:lumMod val="75000"/>
                    <a:lumOff val="25000"/>
                  </a:schemeClr>
                </a:solidFill>
              </a:rPr>
              <a:t>The </a:t>
            </a:r>
            <a:r>
              <a:rPr lang="en-PH" sz="3600" dirty="0" smtClean="0">
                <a:solidFill>
                  <a:schemeClr val="tx1">
                    <a:lumMod val="75000"/>
                    <a:lumOff val="25000"/>
                  </a:schemeClr>
                </a:solidFill>
              </a:rPr>
              <a:t>right dose differentiates a poison and </a:t>
            </a:r>
            <a:r>
              <a:rPr lang="en-PH" sz="3600" dirty="0" smtClean="0">
                <a:solidFill>
                  <a:schemeClr val="tx1">
                    <a:lumMod val="75000"/>
                    <a:lumOff val="25000"/>
                  </a:schemeClr>
                </a:solidFill>
              </a:rPr>
              <a:t>remedy.</a:t>
            </a:r>
            <a:endParaRPr lang="en-US" sz="3600" dirty="0" smtClean="0">
              <a:solidFill>
                <a:schemeClr val="tx1">
                  <a:lumMod val="75000"/>
                  <a:lumOff val="25000"/>
                </a:schemeClr>
              </a:solidFill>
            </a:endParaRPr>
          </a:p>
        </p:txBody>
      </p:sp>
      <p:pic>
        <p:nvPicPr>
          <p:cNvPr id="41988" name="Picture 2" descr="File:Paracelsu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295400"/>
            <a:ext cx="36004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4924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pPr>
              <a:defRPr/>
            </a:pPr>
            <a:r>
              <a:rPr lang="en-PH" b="1" dirty="0" smtClean="0">
                <a:solidFill>
                  <a:schemeClr val="accent3">
                    <a:lumMod val="50000"/>
                  </a:schemeClr>
                </a:solidFill>
              </a:rPr>
              <a:t>Starting Treatment</a:t>
            </a:r>
            <a:br>
              <a:rPr lang="en-PH" b="1" dirty="0" smtClean="0">
                <a:solidFill>
                  <a:schemeClr val="accent3">
                    <a:lumMod val="50000"/>
                  </a:schemeClr>
                </a:solidFill>
              </a:rPr>
            </a:br>
            <a:r>
              <a:rPr lang="en-PH" sz="3200" b="1" dirty="0" smtClean="0">
                <a:solidFill>
                  <a:schemeClr val="accent3">
                    <a:lumMod val="50000"/>
                  </a:schemeClr>
                </a:solidFill>
              </a:rPr>
              <a:t>Key Points in Treatment</a:t>
            </a:r>
            <a:endParaRPr lang="en-US" b="1" dirty="0" smtClean="0">
              <a:solidFill>
                <a:schemeClr val="accent3">
                  <a:lumMod val="50000"/>
                </a:schemeClr>
              </a:solidFill>
            </a:endParaRPr>
          </a:p>
        </p:txBody>
      </p:sp>
      <p:sp>
        <p:nvSpPr>
          <p:cNvPr id="43011" name="Content Placeholder 2"/>
          <p:cNvSpPr>
            <a:spLocks noGrp="1"/>
          </p:cNvSpPr>
          <p:nvPr>
            <p:ph idx="1"/>
          </p:nvPr>
        </p:nvSpPr>
        <p:spPr>
          <a:xfrm>
            <a:off x="152400" y="1600200"/>
            <a:ext cx="8229600" cy="4876800"/>
          </a:xfrm>
        </p:spPr>
        <p:txBody>
          <a:bodyPr>
            <a:normAutofit/>
          </a:bodyPr>
          <a:lstStyle/>
          <a:p>
            <a:r>
              <a:rPr lang="en-PH" sz="2400" dirty="0" smtClean="0">
                <a:solidFill>
                  <a:schemeClr val="tx1"/>
                </a:solidFill>
              </a:rPr>
              <a:t>To achieve seizure freedom without reaching any </a:t>
            </a:r>
            <a:r>
              <a:rPr lang="en-PH" sz="2400" dirty="0" smtClean="0"/>
              <a:t>adverse events</a:t>
            </a:r>
            <a:endParaRPr lang="en-PH" sz="2400" dirty="0" smtClean="0">
              <a:solidFill>
                <a:schemeClr val="tx1"/>
              </a:solidFill>
            </a:endParaRPr>
          </a:p>
          <a:p>
            <a:r>
              <a:rPr lang="en-PH" sz="2400" dirty="0" smtClean="0">
                <a:solidFill>
                  <a:schemeClr val="tx1"/>
                </a:solidFill>
              </a:rPr>
              <a:t>The first option of AED is usually the most efficacious and the least likely to cause AE</a:t>
            </a:r>
          </a:p>
          <a:p>
            <a:r>
              <a:rPr lang="en-PH" sz="2400" dirty="0" smtClean="0">
                <a:solidFill>
                  <a:schemeClr val="tx1"/>
                </a:solidFill>
              </a:rPr>
              <a:t>The correct AED dose is the smallest one that achieves seizure control without AE</a:t>
            </a:r>
          </a:p>
          <a:p>
            <a:r>
              <a:rPr lang="en-PH" sz="2400" dirty="0" smtClean="0">
                <a:solidFill>
                  <a:schemeClr val="tx1"/>
                </a:solidFill>
              </a:rPr>
              <a:t>Titrating to the limit of tolerability may improve AED efficacy, but often at the cost of AE</a:t>
            </a:r>
          </a:p>
          <a:p>
            <a:r>
              <a:rPr lang="en-PH" sz="2400" dirty="0" smtClean="0">
                <a:solidFill>
                  <a:schemeClr val="tx1"/>
                </a:solidFill>
              </a:rPr>
              <a:t>Optimal efficacy of an AED may be lost by exceeding tolerability limits</a:t>
            </a:r>
          </a:p>
          <a:p>
            <a:endParaRPr lang="en-US" dirty="0" smtClean="0">
              <a:solidFill>
                <a:schemeClr val="tx1"/>
              </a:solidFill>
            </a:endParaRPr>
          </a:p>
        </p:txBody>
      </p:sp>
    </p:spTree>
    <p:extLst>
      <p:ext uri="{BB962C8B-B14F-4D97-AF65-F5344CB8AC3E}">
        <p14:creationId xmlns:p14="http://schemas.microsoft.com/office/powerpoint/2010/main" val="22700256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Rot="1" noChangeArrowheads="1"/>
          </p:cNvSpPr>
          <p:nvPr>
            <p:ph type="title"/>
          </p:nvPr>
        </p:nvSpPr>
        <p:spPr>
          <a:xfrm>
            <a:off x="533400" y="381000"/>
            <a:ext cx="7924800" cy="1066800"/>
          </a:xfrm>
        </p:spPr>
        <p:txBody>
          <a:bodyPr/>
          <a:lstStyle/>
          <a:p>
            <a:pPr eaLnBrk="1" hangingPunct="1">
              <a:defRPr/>
            </a:pPr>
            <a:r>
              <a:rPr lang="en-US" b="1" dirty="0" smtClean="0">
                <a:solidFill>
                  <a:schemeClr val="accent3">
                    <a:lumMod val="50000"/>
                  </a:schemeClr>
                </a:solidFill>
              </a:rPr>
              <a:t>Choosing the Right AED</a:t>
            </a:r>
          </a:p>
        </p:txBody>
      </p:sp>
      <p:sp>
        <p:nvSpPr>
          <p:cNvPr id="27650" name="AutoShape 3"/>
          <p:cNvSpPr>
            <a:spLocks noChangeArrowheads="1"/>
          </p:cNvSpPr>
          <p:nvPr/>
        </p:nvSpPr>
        <p:spPr bwMode="auto">
          <a:xfrm>
            <a:off x="3733800" y="5410200"/>
            <a:ext cx="990600" cy="1066800"/>
          </a:xfrm>
          <a:prstGeom prst="triangle">
            <a:avLst>
              <a:gd name="adj" fmla="val 50000"/>
            </a:avLst>
          </a:prstGeom>
          <a:solidFill>
            <a:schemeClr val="accent3"/>
          </a:solidFill>
          <a:ln w="9525">
            <a:solidFill>
              <a:schemeClr val="accent3">
                <a:lumMod val="20000"/>
                <a:lumOff val="80000"/>
              </a:schemeClr>
            </a:solidFill>
            <a:miter lim="800000"/>
            <a:headEnd/>
            <a:tailEnd/>
          </a:ln>
        </p:spPr>
        <p:txBody>
          <a:bodyPr wrap="none" anchor="ctr"/>
          <a:lstStyle/>
          <a:p>
            <a:pPr algn="ctr">
              <a:defRPr/>
            </a:pPr>
            <a:endParaRPr lang="en-US">
              <a:latin typeface="Candara" pitchFamily="34" charset="0"/>
              <a:cs typeface="Arial" charset="0"/>
            </a:endParaRPr>
          </a:p>
        </p:txBody>
      </p:sp>
      <p:sp>
        <p:nvSpPr>
          <p:cNvPr id="27651" name="Text Box 4"/>
          <p:cNvSpPr txBox="1">
            <a:spLocks noChangeArrowheads="1"/>
          </p:cNvSpPr>
          <p:nvPr/>
        </p:nvSpPr>
        <p:spPr bwMode="auto">
          <a:xfrm>
            <a:off x="838200" y="4648200"/>
            <a:ext cx="1295400" cy="1016000"/>
          </a:xfrm>
          <a:prstGeom prst="rect">
            <a:avLst/>
          </a:prstGeom>
          <a:solidFill>
            <a:schemeClr val="accent3"/>
          </a:solidFill>
          <a:ln w="9525">
            <a:solidFill>
              <a:schemeClr val="accent3">
                <a:lumMod val="20000"/>
                <a:lumOff val="80000"/>
              </a:schemeClr>
            </a:solidFill>
            <a:miter lim="800000"/>
            <a:headEnd/>
            <a:tailEnd/>
          </a:ln>
        </p:spPr>
        <p:txBody>
          <a:bodyPr>
            <a:spAutoFit/>
          </a:bodyPr>
          <a:lstStyle/>
          <a:p>
            <a:pPr algn="ctr" eaLnBrk="0" hangingPunct="0">
              <a:spcBef>
                <a:spcPct val="50000"/>
              </a:spcBef>
              <a:defRPr/>
            </a:pPr>
            <a:r>
              <a:rPr lang="en-US" sz="2000" b="1">
                <a:latin typeface="Candara" pitchFamily="34" charset="0"/>
                <a:cs typeface="Arial" charset="0"/>
              </a:rPr>
              <a:t>Good seizure control</a:t>
            </a:r>
          </a:p>
        </p:txBody>
      </p:sp>
      <p:sp>
        <p:nvSpPr>
          <p:cNvPr id="27652" name="Text Box 5"/>
          <p:cNvSpPr txBox="1">
            <a:spLocks noChangeArrowheads="1"/>
          </p:cNvSpPr>
          <p:nvPr/>
        </p:nvSpPr>
        <p:spPr bwMode="auto">
          <a:xfrm>
            <a:off x="6705600" y="4572000"/>
            <a:ext cx="1219200" cy="1016000"/>
          </a:xfrm>
          <a:prstGeom prst="rect">
            <a:avLst/>
          </a:prstGeom>
          <a:solidFill>
            <a:schemeClr val="accent3"/>
          </a:solidFill>
          <a:ln w="9525">
            <a:solidFill>
              <a:schemeClr val="accent3">
                <a:lumMod val="20000"/>
                <a:lumOff val="80000"/>
              </a:schemeClr>
            </a:solidFill>
            <a:miter lim="800000"/>
            <a:headEnd/>
            <a:tailEnd/>
          </a:ln>
        </p:spPr>
        <p:txBody>
          <a:bodyPr>
            <a:spAutoFit/>
          </a:bodyPr>
          <a:lstStyle/>
          <a:p>
            <a:pPr algn="ctr" eaLnBrk="0" hangingPunct="0">
              <a:spcBef>
                <a:spcPct val="50000"/>
              </a:spcBef>
              <a:defRPr/>
            </a:pPr>
            <a:r>
              <a:rPr lang="en-US" sz="2000" b="1">
                <a:latin typeface="Candara" pitchFamily="34" charset="0"/>
                <a:cs typeface="Arial" charset="0"/>
              </a:rPr>
              <a:t>Adverse Drug Effects</a:t>
            </a:r>
          </a:p>
        </p:txBody>
      </p:sp>
      <p:sp>
        <p:nvSpPr>
          <p:cNvPr id="27653" name="Rectangle 6"/>
          <p:cNvSpPr>
            <a:spLocks noChangeArrowheads="1"/>
          </p:cNvSpPr>
          <p:nvPr/>
        </p:nvSpPr>
        <p:spPr bwMode="auto">
          <a:xfrm>
            <a:off x="2438400" y="5334000"/>
            <a:ext cx="3733800" cy="381000"/>
          </a:xfrm>
          <a:prstGeom prst="rect">
            <a:avLst/>
          </a:prstGeom>
          <a:solidFill>
            <a:schemeClr val="accent3"/>
          </a:solidFill>
          <a:ln w="9525">
            <a:solidFill>
              <a:schemeClr val="accent3">
                <a:lumMod val="20000"/>
                <a:lumOff val="80000"/>
              </a:schemeClr>
            </a:solidFill>
            <a:miter lim="800000"/>
            <a:headEnd/>
            <a:tailEnd/>
          </a:ln>
        </p:spPr>
        <p:txBody>
          <a:bodyPr wrap="none" anchor="ctr"/>
          <a:lstStyle/>
          <a:p>
            <a:pPr algn="ctr">
              <a:defRPr/>
            </a:pPr>
            <a:endParaRPr lang="en-US">
              <a:latin typeface="Candara" pitchFamily="34" charset="0"/>
              <a:cs typeface="Arial" charset="0"/>
            </a:endParaRPr>
          </a:p>
        </p:txBody>
      </p:sp>
      <p:pic>
        <p:nvPicPr>
          <p:cNvPr id="47111" name="Picture 7" descr="j0283678"/>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124200"/>
            <a:ext cx="2971800"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60" name="Text Box 8"/>
          <p:cNvSpPr txBox="1">
            <a:spLocks noChangeArrowheads="1"/>
          </p:cNvSpPr>
          <p:nvPr/>
        </p:nvSpPr>
        <p:spPr bwMode="auto">
          <a:xfrm>
            <a:off x="457200" y="2743200"/>
            <a:ext cx="26670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lang="en-US" sz="3200" b="1">
                <a:latin typeface="Candara" pitchFamily="34" charset="0"/>
              </a:rPr>
              <a:t>Efficacy</a:t>
            </a:r>
          </a:p>
          <a:p>
            <a:pPr>
              <a:spcBef>
                <a:spcPct val="50000"/>
              </a:spcBef>
            </a:pPr>
            <a:endParaRPr lang="en-US" sz="2400" b="1">
              <a:latin typeface="Candara" pitchFamily="34" charset="0"/>
            </a:endParaRPr>
          </a:p>
        </p:txBody>
      </p:sp>
      <p:sp>
        <p:nvSpPr>
          <p:cNvPr id="791561" name="Text Box 9"/>
          <p:cNvSpPr txBox="1">
            <a:spLocks noChangeArrowheads="1"/>
          </p:cNvSpPr>
          <p:nvPr/>
        </p:nvSpPr>
        <p:spPr bwMode="auto">
          <a:xfrm>
            <a:off x="6096000" y="2667000"/>
            <a:ext cx="23622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lang="en-US" sz="2800" b="1">
                <a:latin typeface="Candara" pitchFamily="34" charset="0"/>
              </a:rPr>
              <a:t>Safety and Tolerability</a:t>
            </a:r>
          </a:p>
          <a:p>
            <a:pPr>
              <a:spcBef>
                <a:spcPct val="50000"/>
              </a:spcBef>
            </a:pPr>
            <a:endParaRPr lang="en-US" b="1">
              <a:latin typeface="Candara" pitchFamily="34" charset="0"/>
            </a:endParaRPr>
          </a:p>
        </p:txBody>
      </p:sp>
      <p:pic>
        <p:nvPicPr>
          <p:cNvPr id="471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152400"/>
            <a:ext cx="904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1333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91560"/>
                                        </p:tgtEl>
                                        <p:attrNameLst>
                                          <p:attrName>style.visibility</p:attrName>
                                        </p:attrNameLst>
                                      </p:cBhvr>
                                      <p:to>
                                        <p:strVal val="visible"/>
                                      </p:to>
                                    </p:set>
                                    <p:anim calcmode="lin" valueType="num">
                                      <p:cBhvr>
                                        <p:cTn id="7" dur="1000" fill="hold"/>
                                        <p:tgtEl>
                                          <p:spTgt spid="791560"/>
                                        </p:tgtEl>
                                        <p:attrNameLst>
                                          <p:attrName>ppt_x</p:attrName>
                                        </p:attrNameLst>
                                      </p:cBhvr>
                                      <p:tavLst>
                                        <p:tav tm="0">
                                          <p:val>
                                            <p:strVal val="#ppt_x-.2"/>
                                          </p:val>
                                        </p:tav>
                                        <p:tav tm="100000">
                                          <p:val>
                                            <p:strVal val="#ppt_x"/>
                                          </p:val>
                                        </p:tav>
                                      </p:tavLst>
                                    </p:anim>
                                    <p:anim calcmode="lin" valueType="num">
                                      <p:cBhvr>
                                        <p:cTn id="8" dur="1000" fill="hold"/>
                                        <p:tgtEl>
                                          <p:spTgt spid="79156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91560"/>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791561"/>
                                        </p:tgtEl>
                                        <p:attrNameLst>
                                          <p:attrName>style.visibility</p:attrName>
                                        </p:attrNameLst>
                                      </p:cBhvr>
                                      <p:to>
                                        <p:strVal val="visible"/>
                                      </p:to>
                                    </p:set>
                                    <p:anim calcmode="lin" valueType="num">
                                      <p:cBhvr>
                                        <p:cTn id="12" dur="1000" fill="hold"/>
                                        <p:tgtEl>
                                          <p:spTgt spid="791561"/>
                                        </p:tgtEl>
                                        <p:attrNameLst>
                                          <p:attrName>ppt_x</p:attrName>
                                        </p:attrNameLst>
                                      </p:cBhvr>
                                      <p:tavLst>
                                        <p:tav tm="0">
                                          <p:val>
                                            <p:strVal val="#ppt_x-.2"/>
                                          </p:val>
                                        </p:tav>
                                        <p:tav tm="100000">
                                          <p:val>
                                            <p:strVal val="#ppt_x"/>
                                          </p:val>
                                        </p:tav>
                                      </p:tavLst>
                                    </p:anim>
                                    <p:anim calcmode="lin" valueType="num">
                                      <p:cBhvr>
                                        <p:cTn id="13" dur="1000" fill="hold"/>
                                        <p:tgtEl>
                                          <p:spTgt spid="791561"/>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91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60" grpId="0"/>
      <p:bldP spid="79156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reeform 2"/>
          <p:cNvSpPr>
            <a:spLocks/>
          </p:cNvSpPr>
          <p:nvPr/>
        </p:nvSpPr>
        <p:spPr bwMode="auto">
          <a:xfrm>
            <a:off x="1989138" y="2401888"/>
            <a:ext cx="5446712" cy="2967037"/>
          </a:xfrm>
          <a:custGeom>
            <a:avLst/>
            <a:gdLst>
              <a:gd name="T0" fmla="*/ 0 w 3860"/>
              <a:gd name="T1" fmla="*/ 2147483647 h 2180"/>
              <a:gd name="T2" fmla="*/ 2147483647 w 3860"/>
              <a:gd name="T3" fmla="*/ 2147483647 h 2180"/>
              <a:gd name="T4" fmla="*/ 2147483647 w 3860"/>
              <a:gd name="T5" fmla="*/ 2147483647 h 2180"/>
              <a:gd name="T6" fmla="*/ 2147483647 w 3860"/>
              <a:gd name="T7" fmla="*/ 2147483647 h 2180"/>
              <a:gd name="T8" fmla="*/ 2147483647 w 3860"/>
              <a:gd name="T9" fmla="*/ 2147483647 h 2180"/>
              <a:gd name="T10" fmla="*/ 2147483647 w 3860"/>
              <a:gd name="T11" fmla="*/ 2147483647 h 2180"/>
              <a:gd name="T12" fmla="*/ 2147483647 w 3860"/>
              <a:gd name="T13" fmla="*/ 2147483647 h 2180"/>
              <a:gd name="T14" fmla="*/ 2147483647 w 3860"/>
              <a:gd name="T15" fmla="*/ 2147483647 h 2180"/>
              <a:gd name="T16" fmla="*/ 2147483647 w 3860"/>
              <a:gd name="T17" fmla="*/ 2120989122 h 2180"/>
              <a:gd name="T18" fmla="*/ 2147483647 w 3860"/>
              <a:gd name="T19" fmla="*/ 1889440465 h 2180"/>
              <a:gd name="T20" fmla="*/ 2147483647 w 3860"/>
              <a:gd name="T21" fmla="*/ 1639366882 h 2180"/>
              <a:gd name="T22" fmla="*/ 2147483647 w 3860"/>
              <a:gd name="T23" fmla="*/ 1417080009 h 2180"/>
              <a:gd name="T24" fmla="*/ 2147483647 w 3860"/>
              <a:gd name="T25" fmla="*/ 1176269569 h 2180"/>
              <a:gd name="T26" fmla="*/ 2147483647 w 3860"/>
              <a:gd name="T27" fmla="*/ 926195986 h 2180"/>
              <a:gd name="T28" fmla="*/ 2147483647 w 3860"/>
              <a:gd name="T29" fmla="*/ 703909113 h 2180"/>
              <a:gd name="T30" fmla="*/ 2147483647 w 3860"/>
              <a:gd name="T31" fmla="*/ 444573747 h 2180"/>
              <a:gd name="T32" fmla="*/ 2147483647 w 3860"/>
              <a:gd name="T33" fmla="*/ 240810439 h 2180"/>
              <a:gd name="T34" fmla="*/ 2147483647 w 3860"/>
              <a:gd name="T35" fmla="*/ 0 h 21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860" h="2180">
                <a:moveTo>
                  <a:pt x="0" y="2180"/>
                </a:moveTo>
                <a:lnTo>
                  <a:pt x="1500" y="2035"/>
                </a:lnTo>
                <a:lnTo>
                  <a:pt x="2190" y="1910"/>
                </a:lnTo>
                <a:lnTo>
                  <a:pt x="2625" y="1785"/>
                </a:lnTo>
                <a:lnTo>
                  <a:pt x="2790" y="1645"/>
                </a:lnTo>
                <a:lnTo>
                  <a:pt x="3000" y="1520"/>
                </a:lnTo>
                <a:lnTo>
                  <a:pt x="3170" y="1390"/>
                </a:lnTo>
                <a:lnTo>
                  <a:pt x="3190" y="1265"/>
                </a:lnTo>
                <a:lnTo>
                  <a:pt x="3590" y="1145"/>
                </a:lnTo>
                <a:lnTo>
                  <a:pt x="3590" y="1020"/>
                </a:lnTo>
                <a:lnTo>
                  <a:pt x="3625" y="885"/>
                </a:lnTo>
                <a:lnTo>
                  <a:pt x="3675" y="765"/>
                </a:lnTo>
                <a:lnTo>
                  <a:pt x="3690" y="635"/>
                </a:lnTo>
                <a:lnTo>
                  <a:pt x="3730" y="500"/>
                </a:lnTo>
                <a:lnTo>
                  <a:pt x="3820" y="380"/>
                </a:lnTo>
                <a:lnTo>
                  <a:pt x="3835" y="240"/>
                </a:lnTo>
                <a:lnTo>
                  <a:pt x="3845" y="130"/>
                </a:lnTo>
                <a:lnTo>
                  <a:pt x="3860" y="0"/>
                </a:lnTo>
              </a:path>
            </a:pathLst>
          </a:custGeom>
          <a:noFill/>
          <a:ln w="38100" cmpd="sng">
            <a:solidFill>
              <a:srgbClr val="FFFF00"/>
            </a:solidFill>
            <a:round/>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55" name="Freeform 3"/>
          <p:cNvSpPr>
            <a:spLocks/>
          </p:cNvSpPr>
          <p:nvPr/>
        </p:nvSpPr>
        <p:spPr bwMode="auto">
          <a:xfrm>
            <a:off x="1287463" y="1885950"/>
            <a:ext cx="6772275" cy="3656013"/>
          </a:xfrm>
          <a:custGeom>
            <a:avLst/>
            <a:gdLst>
              <a:gd name="T0" fmla="*/ 0 w 4416"/>
              <a:gd name="T1" fmla="*/ 0 h 2688"/>
              <a:gd name="T2" fmla="*/ 0 w 4416"/>
              <a:gd name="T3" fmla="*/ 2147483647 h 2688"/>
              <a:gd name="T4" fmla="*/ 2147483647 w 4416"/>
              <a:gd name="T5" fmla="*/ 2147483647 h 2688"/>
              <a:gd name="T6" fmla="*/ 0 60000 65536"/>
              <a:gd name="T7" fmla="*/ 0 60000 65536"/>
              <a:gd name="T8" fmla="*/ 0 60000 65536"/>
              <a:gd name="T9" fmla="*/ 0 w 4416"/>
              <a:gd name="T10" fmla="*/ 0 h 2688"/>
              <a:gd name="T11" fmla="*/ 4416 w 4416"/>
              <a:gd name="T12" fmla="*/ 2688 h 2688"/>
            </a:gdLst>
            <a:ahLst/>
            <a:cxnLst>
              <a:cxn ang="T6">
                <a:pos x="T0" y="T1"/>
              </a:cxn>
              <a:cxn ang="T7">
                <a:pos x="T2" y="T3"/>
              </a:cxn>
              <a:cxn ang="T8">
                <a:pos x="T4" y="T5"/>
              </a:cxn>
            </a:cxnLst>
            <a:rect l="T9" t="T10" r="T11" b="T12"/>
            <a:pathLst>
              <a:path w="4416" h="2688">
                <a:moveTo>
                  <a:pt x="0" y="0"/>
                </a:moveTo>
                <a:lnTo>
                  <a:pt x="0" y="2688"/>
                </a:lnTo>
                <a:lnTo>
                  <a:pt x="4416" y="2688"/>
                </a:lnTo>
              </a:path>
            </a:pathLst>
          </a:custGeom>
          <a:noFill/>
          <a:ln w="2857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56" name="Line 4"/>
          <p:cNvSpPr>
            <a:spLocks noChangeShapeType="1"/>
          </p:cNvSpPr>
          <p:nvPr/>
        </p:nvSpPr>
        <p:spPr bwMode="auto">
          <a:xfrm>
            <a:off x="1287463"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7" name="Line 5"/>
          <p:cNvSpPr>
            <a:spLocks noChangeShapeType="1"/>
          </p:cNvSpPr>
          <p:nvPr/>
        </p:nvSpPr>
        <p:spPr bwMode="auto">
          <a:xfrm>
            <a:off x="2065338"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2844800"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9" name="Line 7"/>
          <p:cNvSpPr>
            <a:spLocks noChangeShapeType="1"/>
          </p:cNvSpPr>
          <p:nvPr/>
        </p:nvSpPr>
        <p:spPr bwMode="auto">
          <a:xfrm>
            <a:off x="3624263"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0" name="Line 8"/>
          <p:cNvSpPr>
            <a:spLocks noChangeShapeType="1"/>
          </p:cNvSpPr>
          <p:nvPr/>
        </p:nvSpPr>
        <p:spPr bwMode="auto">
          <a:xfrm>
            <a:off x="4402138"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1" name="Line 9"/>
          <p:cNvSpPr>
            <a:spLocks noChangeShapeType="1"/>
          </p:cNvSpPr>
          <p:nvPr/>
        </p:nvSpPr>
        <p:spPr bwMode="auto">
          <a:xfrm>
            <a:off x="5181600"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2" name="Line 10"/>
          <p:cNvSpPr>
            <a:spLocks noChangeShapeType="1"/>
          </p:cNvSpPr>
          <p:nvPr/>
        </p:nvSpPr>
        <p:spPr bwMode="auto">
          <a:xfrm>
            <a:off x="5959475"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3" name="Line 11"/>
          <p:cNvSpPr>
            <a:spLocks noChangeShapeType="1"/>
          </p:cNvSpPr>
          <p:nvPr/>
        </p:nvSpPr>
        <p:spPr bwMode="auto">
          <a:xfrm>
            <a:off x="6738938"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4" name="Line 12"/>
          <p:cNvSpPr>
            <a:spLocks noChangeShapeType="1"/>
          </p:cNvSpPr>
          <p:nvPr/>
        </p:nvSpPr>
        <p:spPr bwMode="auto">
          <a:xfrm>
            <a:off x="7518400" y="5541963"/>
            <a:ext cx="0" cy="968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5" name="Text Box 13"/>
          <p:cNvSpPr txBox="1">
            <a:spLocks noChangeArrowheads="1"/>
          </p:cNvSpPr>
          <p:nvPr/>
        </p:nvSpPr>
        <p:spPr bwMode="auto">
          <a:xfrm>
            <a:off x="1016000" y="5638800"/>
            <a:ext cx="59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1840</a:t>
            </a:r>
          </a:p>
        </p:txBody>
      </p:sp>
      <p:sp>
        <p:nvSpPr>
          <p:cNvPr id="49166" name="Text Box 14"/>
          <p:cNvSpPr txBox="1">
            <a:spLocks noChangeArrowheads="1"/>
          </p:cNvSpPr>
          <p:nvPr/>
        </p:nvSpPr>
        <p:spPr bwMode="auto">
          <a:xfrm>
            <a:off x="1803400" y="56388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1860</a:t>
            </a:r>
          </a:p>
        </p:txBody>
      </p:sp>
      <p:sp>
        <p:nvSpPr>
          <p:cNvPr id="49167" name="Text Box 15"/>
          <p:cNvSpPr txBox="1">
            <a:spLocks noChangeArrowheads="1"/>
          </p:cNvSpPr>
          <p:nvPr/>
        </p:nvSpPr>
        <p:spPr bwMode="auto">
          <a:xfrm>
            <a:off x="2582863" y="5638800"/>
            <a:ext cx="593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1880</a:t>
            </a:r>
          </a:p>
        </p:txBody>
      </p:sp>
      <p:sp>
        <p:nvSpPr>
          <p:cNvPr id="49168" name="Text Box 16"/>
          <p:cNvSpPr txBox="1">
            <a:spLocks noChangeArrowheads="1"/>
          </p:cNvSpPr>
          <p:nvPr/>
        </p:nvSpPr>
        <p:spPr bwMode="auto">
          <a:xfrm>
            <a:off x="3360738" y="5638800"/>
            <a:ext cx="593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1900</a:t>
            </a:r>
          </a:p>
        </p:txBody>
      </p:sp>
      <p:sp>
        <p:nvSpPr>
          <p:cNvPr id="49169" name="Text Box 17"/>
          <p:cNvSpPr txBox="1">
            <a:spLocks noChangeArrowheads="1"/>
          </p:cNvSpPr>
          <p:nvPr/>
        </p:nvSpPr>
        <p:spPr bwMode="auto">
          <a:xfrm>
            <a:off x="4140200" y="5638800"/>
            <a:ext cx="576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1920</a:t>
            </a:r>
          </a:p>
        </p:txBody>
      </p:sp>
      <p:sp>
        <p:nvSpPr>
          <p:cNvPr id="49170" name="Text Box 18"/>
          <p:cNvSpPr txBox="1">
            <a:spLocks noChangeArrowheads="1"/>
          </p:cNvSpPr>
          <p:nvPr/>
        </p:nvSpPr>
        <p:spPr bwMode="auto">
          <a:xfrm>
            <a:off x="4919663" y="5638800"/>
            <a:ext cx="59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1940</a:t>
            </a:r>
          </a:p>
        </p:txBody>
      </p:sp>
      <p:sp>
        <p:nvSpPr>
          <p:cNvPr id="49171" name="Text Box 19"/>
          <p:cNvSpPr txBox="1">
            <a:spLocks noChangeArrowheads="1"/>
          </p:cNvSpPr>
          <p:nvPr/>
        </p:nvSpPr>
        <p:spPr bwMode="auto">
          <a:xfrm>
            <a:off x="5697538" y="5638800"/>
            <a:ext cx="59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1960</a:t>
            </a:r>
          </a:p>
        </p:txBody>
      </p:sp>
      <p:sp>
        <p:nvSpPr>
          <p:cNvPr id="49172" name="Text Box 20"/>
          <p:cNvSpPr txBox="1">
            <a:spLocks noChangeArrowheads="1"/>
          </p:cNvSpPr>
          <p:nvPr/>
        </p:nvSpPr>
        <p:spPr bwMode="auto">
          <a:xfrm>
            <a:off x="6469063" y="5638800"/>
            <a:ext cx="593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1980</a:t>
            </a:r>
          </a:p>
        </p:txBody>
      </p:sp>
      <p:sp>
        <p:nvSpPr>
          <p:cNvPr id="49173" name="Text Box 21"/>
          <p:cNvSpPr txBox="1">
            <a:spLocks noChangeArrowheads="1"/>
          </p:cNvSpPr>
          <p:nvPr/>
        </p:nvSpPr>
        <p:spPr bwMode="auto">
          <a:xfrm>
            <a:off x="7246938" y="5638800"/>
            <a:ext cx="609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2000</a:t>
            </a:r>
          </a:p>
        </p:txBody>
      </p:sp>
      <p:sp>
        <p:nvSpPr>
          <p:cNvPr id="49174" name="Line 22"/>
          <p:cNvSpPr>
            <a:spLocks noChangeShapeType="1"/>
          </p:cNvSpPr>
          <p:nvPr/>
        </p:nvSpPr>
        <p:spPr bwMode="auto">
          <a:xfrm rot="5400000">
            <a:off x="1236663" y="5491162"/>
            <a:ext cx="1588" cy="1000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5" name="Line 23"/>
          <p:cNvSpPr>
            <a:spLocks noChangeShapeType="1"/>
          </p:cNvSpPr>
          <p:nvPr/>
        </p:nvSpPr>
        <p:spPr bwMode="auto">
          <a:xfrm rot="5400000">
            <a:off x="1236663" y="4643437"/>
            <a:ext cx="1588" cy="1000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6" name="Line 24"/>
          <p:cNvSpPr>
            <a:spLocks noChangeShapeType="1"/>
          </p:cNvSpPr>
          <p:nvPr/>
        </p:nvSpPr>
        <p:spPr bwMode="auto">
          <a:xfrm rot="5400000">
            <a:off x="1236663" y="3794125"/>
            <a:ext cx="1587" cy="1000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7" name="Line 25"/>
          <p:cNvSpPr>
            <a:spLocks noChangeShapeType="1"/>
          </p:cNvSpPr>
          <p:nvPr/>
        </p:nvSpPr>
        <p:spPr bwMode="auto">
          <a:xfrm rot="5400000">
            <a:off x="1236663" y="2944812"/>
            <a:ext cx="1588" cy="1000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8" name="Line 26"/>
          <p:cNvSpPr>
            <a:spLocks noChangeShapeType="1"/>
          </p:cNvSpPr>
          <p:nvPr/>
        </p:nvSpPr>
        <p:spPr bwMode="auto">
          <a:xfrm rot="5400000">
            <a:off x="1236663" y="2097087"/>
            <a:ext cx="1588" cy="1000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9" name="Text Box 27"/>
          <p:cNvSpPr txBox="1">
            <a:spLocks noChangeArrowheads="1"/>
          </p:cNvSpPr>
          <p:nvPr/>
        </p:nvSpPr>
        <p:spPr bwMode="auto">
          <a:xfrm>
            <a:off x="903288" y="5397500"/>
            <a:ext cx="296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0</a:t>
            </a:r>
          </a:p>
        </p:txBody>
      </p:sp>
      <p:sp>
        <p:nvSpPr>
          <p:cNvPr id="49180" name="Text Box 28"/>
          <p:cNvSpPr txBox="1">
            <a:spLocks noChangeArrowheads="1"/>
          </p:cNvSpPr>
          <p:nvPr/>
        </p:nvSpPr>
        <p:spPr bwMode="auto">
          <a:xfrm>
            <a:off x="903288" y="4548188"/>
            <a:ext cx="282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5</a:t>
            </a:r>
          </a:p>
        </p:txBody>
      </p:sp>
      <p:sp>
        <p:nvSpPr>
          <p:cNvPr id="49181" name="Text Box 29"/>
          <p:cNvSpPr txBox="1">
            <a:spLocks noChangeArrowheads="1"/>
          </p:cNvSpPr>
          <p:nvPr/>
        </p:nvSpPr>
        <p:spPr bwMode="auto">
          <a:xfrm>
            <a:off x="812800" y="3700463"/>
            <a:ext cx="3683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10</a:t>
            </a:r>
          </a:p>
        </p:txBody>
      </p:sp>
      <p:sp>
        <p:nvSpPr>
          <p:cNvPr id="49182" name="Text Box 30"/>
          <p:cNvSpPr txBox="1">
            <a:spLocks noChangeArrowheads="1"/>
          </p:cNvSpPr>
          <p:nvPr/>
        </p:nvSpPr>
        <p:spPr bwMode="auto">
          <a:xfrm>
            <a:off x="812800" y="2851150"/>
            <a:ext cx="3571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15</a:t>
            </a:r>
          </a:p>
        </p:txBody>
      </p:sp>
      <p:sp>
        <p:nvSpPr>
          <p:cNvPr id="49183" name="Text Box 31"/>
          <p:cNvSpPr txBox="1">
            <a:spLocks noChangeArrowheads="1"/>
          </p:cNvSpPr>
          <p:nvPr/>
        </p:nvSpPr>
        <p:spPr bwMode="auto">
          <a:xfrm>
            <a:off x="812800" y="2003425"/>
            <a:ext cx="3921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20</a:t>
            </a:r>
          </a:p>
        </p:txBody>
      </p:sp>
      <p:sp>
        <p:nvSpPr>
          <p:cNvPr id="49184" name="Text Box 32"/>
          <p:cNvSpPr txBox="1">
            <a:spLocks noChangeArrowheads="1"/>
          </p:cNvSpPr>
          <p:nvPr/>
        </p:nvSpPr>
        <p:spPr bwMode="auto">
          <a:xfrm>
            <a:off x="1535113" y="5010150"/>
            <a:ext cx="9032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Bromide</a:t>
            </a:r>
          </a:p>
        </p:txBody>
      </p:sp>
      <p:sp>
        <p:nvSpPr>
          <p:cNvPr id="49185" name="Text Box 33"/>
          <p:cNvSpPr txBox="1">
            <a:spLocks noChangeArrowheads="1"/>
          </p:cNvSpPr>
          <p:nvPr/>
        </p:nvSpPr>
        <p:spPr bwMode="auto">
          <a:xfrm>
            <a:off x="2851150" y="4803775"/>
            <a:ext cx="13763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Phenobarbital</a:t>
            </a:r>
          </a:p>
        </p:txBody>
      </p:sp>
      <p:sp>
        <p:nvSpPr>
          <p:cNvPr id="49186" name="Text Box 34"/>
          <p:cNvSpPr txBox="1">
            <a:spLocks noChangeArrowheads="1"/>
          </p:cNvSpPr>
          <p:nvPr/>
        </p:nvSpPr>
        <p:spPr bwMode="auto">
          <a:xfrm>
            <a:off x="4189413" y="4662488"/>
            <a:ext cx="10429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Phenytoin</a:t>
            </a:r>
          </a:p>
        </p:txBody>
      </p:sp>
      <p:sp>
        <p:nvSpPr>
          <p:cNvPr id="49187" name="Text Box 35"/>
          <p:cNvSpPr txBox="1">
            <a:spLocks noChangeArrowheads="1"/>
          </p:cNvSpPr>
          <p:nvPr/>
        </p:nvSpPr>
        <p:spPr bwMode="auto">
          <a:xfrm>
            <a:off x="5708650" y="4779963"/>
            <a:ext cx="1054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Primidone</a:t>
            </a:r>
          </a:p>
        </p:txBody>
      </p:sp>
      <p:sp>
        <p:nvSpPr>
          <p:cNvPr id="49188" name="Text Box 36"/>
          <p:cNvSpPr txBox="1">
            <a:spLocks noChangeArrowheads="1"/>
          </p:cNvSpPr>
          <p:nvPr/>
        </p:nvSpPr>
        <p:spPr bwMode="auto">
          <a:xfrm>
            <a:off x="4622800" y="4383088"/>
            <a:ext cx="13128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Ethosuximide</a:t>
            </a:r>
          </a:p>
        </p:txBody>
      </p:sp>
      <p:sp>
        <p:nvSpPr>
          <p:cNvPr id="49189" name="Text Box 37"/>
          <p:cNvSpPr txBox="1">
            <a:spLocks noChangeArrowheads="1"/>
          </p:cNvSpPr>
          <p:nvPr/>
        </p:nvSpPr>
        <p:spPr bwMode="auto">
          <a:xfrm>
            <a:off x="4841875" y="3902075"/>
            <a:ext cx="16430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Sodium valproate</a:t>
            </a:r>
          </a:p>
        </p:txBody>
      </p:sp>
      <p:sp>
        <p:nvSpPr>
          <p:cNvPr id="49190" name="Text Box 38"/>
          <p:cNvSpPr txBox="1">
            <a:spLocks noChangeArrowheads="1"/>
          </p:cNvSpPr>
          <p:nvPr/>
        </p:nvSpPr>
        <p:spPr bwMode="auto">
          <a:xfrm>
            <a:off x="6227763" y="4395788"/>
            <a:ext cx="15589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Benzodiazepines</a:t>
            </a:r>
          </a:p>
        </p:txBody>
      </p:sp>
      <p:sp>
        <p:nvSpPr>
          <p:cNvPr id="49191" name="Text Box 39"/>
          <p:cNvSpPr txBox="1">
            <a:spLocks noChangeArrowheads="1"/>
          </p:cNvSpPr>
          <p:nvPr/>
        </p:nvSpPr>
        <p:spPr bwMode="auto">
          <a:xfrm>
            <a:off x="6486525" y="4133850"/>
            <a:ext cx="1447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Carbamazepine</a:t>
            </a:r>
          </a:p>
        </p:txBody>
      </p:sp>
      <p:sp>
        <p:nvSpPr>
          <p:cNvPr id="49192" name="Text Box 40"/>
          <p:cNvSpPr txBox="1">
            <a:spLocks noChangeArrowheads="1"/>
          </p:cNvSpPr>
          <p:nvPr/>
        </p:nvSpPr>
        <p:spPr bwMode="auto">
          <a:xfrm>
            <a:off x="7064375" y="3870325"/>
            <a:ext cx="10493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Vigabatrin</a:t>
            </a:r>
          </a:p>
        </p:txBody>
      </p:sp>
      <p:sp>
        <p:nvSpPr>
          <p:cNvPr id="49193" name="Text Box 41"/>
          <p:cNvSpPr txBox="1">
            <a:spLocks noChangeArrowheads="1"/>
          </p:cNvSpPr>
          <p:nvPr/>
        </p:nvSpPr>
        <p:spPr bwMode="auto">
          <a:xfrm>
            <a:off x="5900738" y="3605213"/>
            <a:ext cx="11318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Zonisamide</a:t>
            </a:r>
          </a:p>
        </p:txBody>
      </p:sp>
      <p:sp>
        <p:nvSpPr>
          <p:cNvPr id="49194" name="Text Box 42"/>
          <p:cNvSpPr txBox="1">
            <a:spLocks noChangeArrowheads="1"/>
          </p:cNvSpPr>
          <p:nvPr/>
        </p:nvSpPr>
        <p:spPr bwMode="auto">
          <a:xfrm>
            <a:off x="7134225" y="3489325"/>
            <a:ext cx="11922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Lamotrigine</a:t>
            </a:r>
          </a:p>
        </p:txBody>
      </p:sp>
      <p:sp>
        <p:nvSpPr>
          <p:cNvPr id="49195" name="Text Box 43"/>
          <p:cNvSpPr txBox="1">
            <a:spLocks noChangeArrowheads="1"/>
          </p:cNvSpPr>
          <p:nvPr/>
        </p:nvSpPr>
        <p:spPr bwMode="auto">
          <a:xfrm>
            <a:off x="6116638" y="3257550"/>
            <a:ext cx="10445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Felbamate</a:t>
            </a:r>
          </a:p>
        </p:txBody>
      </p:sp>
      <p:sp>
        <p:nvSpPr>
          <p:cNvPr id="49196" name="Text Box 44"/>
          <p:cNvSpPr txBox="1">
            <a:spLocks noChangeArrowheads="1"/>
          </p:cNvSpPr>
          <p:nvPr/>
        </p:nvSpPr>
        <p:spPr bwMode="auto">
          <a:xfrm>
            <a:off x="7242175" y="3113088"/>
            <a:ext cx="11366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Gabapentin</a:t>
            </a:r>
          </a:p>
        </p:txBody>
      </p:sp>
      <p:sp>
        <p:nvSpPr>
          <p:cNvPr id="49197" name="Text Box 45"/>
          <p:cNvSpPr txBox="1">
            <a:spLocks noChangeArrowheads="1"/>
          </p:cNvSpPr>
          <p:nvPr/>
        </p:nvSpPr>
        <p:spPr bwMode="auto">
          <a:xfrm>
            <a:off x="6105525" y="2906713"/>
            <a:ext cx="11382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Topiramate</a:t>
            </a:r>
          </a:p>
        </p:txBody>
      </p:sp>
      <p:sp>
        <p:nvSpPr>
          <p:cNvPr id="49198" name="Text Box 46"/>
          <p:cNvSpPr txBox="1">
            <a:spLocks noChangeArrowheads="1"/>
          </p:cNvSpPr>
          <p:nvPr/>
        </p:nvSpPr>
        <p:spPr bwMode="auto">
          <a:xfrm>
            <a:off x="7408863" y="2757488"/>
            <a:ext cx="13414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dirty="0" err="1">
                <a:latin typeface="Candara" pitchFamily="34" charset="0"/>
              </a:rPr>
              <a:t>Fosphenytoin</a:t>
            </a:r>
            <a:endParaRPr lang="en-US" sz="1500" b="1" dirty="0">
              <a:latin typeface="Candara" pitchFamily="34" charset="0"/>
            </a:endParaRPr>
          </a:p>
        </p:txBody>
      </p:sp>
      <p:sp>
        <p:nvSpPr>
          <p:cNvPr id="49199" name="Text Box 47"/>
          <p:cNvSpPr txBox="1">
            <a:spLocks noChangeArrowheads="1"/>
          </p:cNvSpPr>
          <p:nvPr/>
        </p:nvSpPr>
        <p:spPr bwMode="auto">
          <a:xfrm>
            <a:off x="7434263" y="2411413"/>
            <a:ext cx="1406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500" b="1">
                <a:latin typeface="Candara" pitchFamily="34" charset="0"/>
              </a:rPr>
              <a:t>Oxcarbazepine</a:t>
            </a:r>
          </a:p>
        </p:txBody>
      </p:sp>
      <p:sp>
        <p:nvSpPr>
          <p:cNvPr id="49200" name="Text Box 48"/>
          <p:cNvSpPr txBox="1">
            <a:spLocks noChangeArrowheads="1"/>
          </p:cNvSpPr>
          <p:nvPr/>
        </p:nvSpPr>
        <p:spPr bwMode="auto">
          <a:xfrm>
            <a:off x="6411913" y="2559050"/>
            <a:ext cx="9874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Tiagabine</a:t>
            </a:r>
          </a:p>
        </p:txBody>
      </p:sp>
      <p:sp>
        <p:nvSpPr>
          <p:cNvPr id="49201" name="Text Box 49"/>
          <p:cNvSpPr txBox="1">
            <a:spLocks noChangeArrowheads="1"/>
          </p:cNvSpPr>
          <p:nvPr/>
        </p:nvSpPr>
        <p:spPr bwMode="auto">
          <a:xfrm>
            <a:off x="6021388" y="2222500"/>
            <a:ext cx="13954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r>
              <a:rPr lang="en-US" sz="1500" b="1">
                <a:latin typeface="Candara" pitchFamily="34" charset="0"/>
              </a:rPr>
              <a:t>Levetiracetam</a:t>
            </a:r>
          </a:p>
        </p:txBody>
      </p:sp>
      <p:sp>
        <p:nvSpPr>
          <p:cNvPr id="720946" name="Text Box 50"/>
          <p:cNvSpPr txBox="1">
            <a:spLocks noChangeArrowheads="1"/>
          </p:cNvSpPr>
          <p:nvPr/>
        </p:nvSpPr>
        <p:spPr bwMode="auto">
          <a:xfrm>
            <a:off x="7010400" y="762000"/>
            <a:ext cx="1082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2800" b="1">
                <a:solidFill>
                  <a:srgbClr val="FF0000"/>
                </a:solidFill>
                <a:latin typeface="Candara" pitchFamily="34" charset="0"/>
              </a:rPr>
              <a:t>  More</a:t>
            </a:r>
          </a:p>
        </p:txBody>
      </p:sp>
      <p:sp>
        <p:nvSpPr>
          <p:cNvPr id="49203" name="Text Box 51"/>
          <p:cNvSpPr txBox="1">
            <a:spLocks noChangeArrowheads="1"/>
          </p:cNvSpPr>
          <p:nvPr/>
        </p:nvSpPr>
        <p:spPr bwMode="auto">
          <a:xfrm>
            <a:off x="3927475" y="6034088"/>
            <a:ext cx="1393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b="1">
                <a:latin typeface="Candara" pitchFamily="34" charset="0"/>
              </a:rPr>
              <a:t>Calendar year</a:t>
            </a:r>
          </a:p>
        </p:txBody>
      </p:sp>
      <p:sp>
        <p:nvSpPr>
          <p:cNvPr id="49204" name="Oval 52"/>
          <p:cNvSpPr>
            <a:spLocks noChangeArrowheads="1"/>
          </p:cNvSpPr>
          <p:nvPr/>
        </p:nvSpPr>
        <p:spPr bwMode="auto">
          <a:xfrm>
            <a:off x="1933575" y="5308600"/>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05" name="Oval 53"/>
          <p:cNvSpPr>
            <a:spLocks noChangeArrowheads="1"/>
          </p:cNvSpPr>
          <p:nvPr/>
        </p:nvSpPr>
        <p:spPr bwMode="auto">
          <a:xfrm>
            <a:off x="4052888" y="5114925"/>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06" name="Oval 54"/>
          <p:cNvSpPr>
            <a:spLocks noChangeArrowheads="1"/>
          </p:cNvSpPr>
          <p:nvPr/>
        </p:nvSpPr>
        <p:spPr bwMode="auto">
          <a:xfrm>
            <a:off x="5019675" y="4946650"/>
            <a:ext cx="122238"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07" name="Oval 55"/>
          <p:cNvSpPr>
            <a:spLocks noChangeArrowheads="1"/>
          </p:cNvSpPr>
          <p:nvPr/>
        </p:nvSpPr>
        <p:spPr bwMode="auto">
          <a:xfrm>
            <a:off x="5643563" y="4772025"/>
            <a:ext cx="122237"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08" name="Oval 56"/>
          <p:cNvSpPr>
            <a:spLocks noChangeArrowheads="1"/>
          </p:cNvSpPr>
          <p:nvPr/>
        </p:nvSpPr>
        <p:spPr bwMode="auto">
          <a:xfrm>
            <a:off x="5872163" y="4587875"/>
            <a:ext cx="122237" cy="115888"/>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09" name="Oval 57"/>
          <p:cNvSpPr>
            <a:spLocks noChangeArrowheads="1"/>
          </p:cNvSpPr>
          <p:nvPr/>
        </p:nvSpPr>
        <p:spPr bwMode="auto">
          <a:xfrm>
            <a:off x="6162675" y="4413250"/>
            <a:ext cx="122238"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0" name="Oval 58"/>
          <p:cNvSpPr>
            <a:spLocks noChangeArrowheads="1"/>
          </p:cNvSpPr>
          <p:nvPr/>
        </p:nvSpPr>
        <p:spPr bwMode="auto">
          <a:xfrm>
            <a:off x="6403975" y="4237038"/>
            <a:ext cx="120650" cy="115887"/>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1" name="Oval 59"/>
          <p:cNvSpPr>
            <a:spLocks noChangeArrowheads="1"/>
          </p:cNvSpPr>
          <p:nvPr/>
        </p:nvSpPr>
        <p:spPr bwMode="auto">
          <a:xfrm>
            <a:off x="6434138" y="4070350"/>
            <a:ext cx="122237"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2" name="Oval 60"/>
          <p:cNvSpPr>
            <a:spLocks noChangeArrowheads="1"/>
          </p:cNvSpPr>
          <p:nvPr/>
        </p:nvSpPr>
        <p:spPr bwMode="auto">
          <a:xfrm>
            <a:off x="6989763" y="3895725"/>
            <a:ext cx="122237"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3" name="Oval 61"/>
          <p:cNvSpPr>
            <a:spLocks noChangeArrowheads="1"/>
          </p:cNvSpPr>
          <p:nvPr/>
        </p:nvSpPr>
        <p:spPr bwMode="auto">
          <a:xfrm>
            <a:off x="6996113" y="3730625"/>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4" name="Oval 62"/>
          <p:cNvSpPr>
            <a:spLocks noChangeArrowheads="1"/>
          </p:cNvSpPr>
          <p:nvPr/>
        </p:nvSpPr>
        <p:spPr bwMode="auto">
          <a:xfrm>
            <a:off x="7050088" y="3552825"/>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5" name="Oval 63"/>
          <p:cNvSpPr>
            <a:spLocks noChangeArrowheads="1"/>
          </p:cNvSpPr>
          <p:nvPr/>
        </p:nvSpPr>
        <p:spPr bwMode="auto">
          <a:xfrm>
            <a:off x="7116763" y="3384550"/>
            <a:ext cx="122237"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6" name="Oval 64"/>
          <p:cNvSpPr>
            <a:spLocks noChangeArrowheads="1"/>
          </p:cNvSpPr>
          <p:nvPr/>
        </p:nvSpPr>
        <p:spPr bwMode="auto">
          <a:xfrm>
            <a:off x="7140575" y="3209925"/>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7" name="Oval 65"/>
          <p:cNvSpPr>
            <a:spLocks noChangeArrowheads="1"/>
          </p:cNvSpPr>
          <p:nvPr/>
        </p:nvSpPr>
        <p:spPr bwMode="auto">
          <a:xfrm>
            <a:off x="7199313" y="3019425"/>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8" name="Oval 66"/>
          <p:cNvSpPr>
            <a:spLocks noChangeArrowheads="1"/>
          </p:cNvSpPr>
          <p:nvPr/>
        </p:nvSpPr>
        <p:spPr bwMode="auto">
          <a:xfrm>
            <a:off x="7315200" y="2865438"/>
            <a:ext cx="120650" cy="115887"/>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19" name="Oval 67"/>
          <p:cNvSpPr>
            <a:spLocks noChangeArrowheads="1"/>
          </p:cNvSpPr>
          <p:nvPr/>
        </p:nvSpPr>
        <p:spPr bwMode="auto">
          <a:xfrm>
            <a:off x="7345363" y="2674938"/>
            <a:ext cx="122237"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20" name="Oval 68"/>
          <p:cNvSpPr>
            <a:spLocks noChangeArrowheads="1"/>
          </p:cNvSpPr>
          <p:nvPr/>
        </p:nvSpPr>
        <p:spPr bwMode="auto">
          <a:xfrm>
            <a:off x="7354888" y="2522538"/>
            <a:ext cx="120650" cy="117475"/>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21" name="Oval 69"/>
          <p:cNvSpPr>
            <a:spLocks noChangeArrowheads="1"/>
          </p:cNvSpPr>
          <p:nvPr/>
        </p:nvSpPr>
        <p:spPr bwMode="auto">
          <a:xfrm>
            <a:off x="7381875" y="2343150"/>
            <a:ext cx="122238" cy="115888"/>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b="1">
              <a:latin typeface="Candara" pitchFamily="34" charset="0"/>
            </a:endParaRPr>
          </a:p>
        </p:txBody>
      </p:sp>
      <p:sp>
        <p:nvSpPr>
          <p:cNvPr id="49222" name="Freeform 70"/>
          <p:cNvSpPr>
            <a:spLocks/>
          </p:cNvSpPr>
          <p:nvPr/>
        </p:nvSpPr>
        <p:spPr bwMode="auto">
          <a:xfrm>
            <a:off x="7464425" y="1814513"/>
            <a:ext cx="90488" cy="479425"/>
          </a:xfrm>
          <a:custGeom>
            <a:avLst/>
            <a:gdLst>
              <a:gd name="T0" fmla="*/ 0 w 64"/>
              <a:gd name="T1" fmla="*/ 652978212 h 352"/>
              <a:gd name="T2" fmla="*/ 127938721 w 64"/>
              <a:gd name="T3" fmla="*/ 0 h 352"/>
              <a:gd name="T4" fmla="*/ 0 60000 65536"/>
              <a:gd name="T5" fmla="*/ 0 60000 65536"/>
            </a:gdLst>
            <a:ahLst/>
            <a:cxnLst>
              <a:cxn ang="T4">
                <a:pos x="T0" y="T1"/>
              </a:cxn>
              <a:cxn ang="T5">
                <a:pos x="T2" y="T3"/>
              </a:cxn>
            </a:cxnLst>
            <a:rect l="0" t="0" r="r" b="b"/>
            <a:pathLst>
              <a:path w="64" h="352">
                <a:moveTo>
                  <a:pt x="0" y="352"/>
                </a:moveTo>
                <a:lnTo>
                  <a:pt x="64" y="0"/>
                </a:lnTo>
              </a:path>
            </a:pathLst>
          </a:custGeom>
          <a:noFill/>
          <a:ln w="38100" cap="flat" cmpd="sng">
            <a:solidFill>
              <a:srgbClr val="FFFF00"/>
            </a:solidFill>
            <a:prstDash val="solid"/>
            <a:round/>
            <a:headEnd type="none" w="med" len="med"/>
            <a:tailEnd type="triangle" w="med" len="me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60" name="Rectangle 72"/>
          <p:cNvSpPr>
            <a:spLocks noChangeArrowheads="1"/>
          </p:cNvSpPr>
          <p:nvPr/>
        </p:nvSpPr>
        <p:spPr bwMode="auto">
          <a:xfrm>
            <a:off x="457200" y="152400"/>
            <a:ext cx="7467600" cy="1143000"/>
          </a:xfrm>
          <a:prstGeom prst="rect">
            <a:avLst/>
          </a:prstGeom>
          <a:noFill/>
          <a:ln w="9525">
            <a:noFill/>
            <a:miter lim="800000"/>
            <a:headEnd/>
            <a:tailEnd/>
          </a:ln>
        </p:spPr>
        <p:txBody>
          <a:bodyPr anchor="ctr"/>
          <a:lstStyle/>
          <a:p>
            <a:pPr eaLnBrk="0" hangingPunct="0">
              <a:defRPr/>
            </a:pPr>
            <a:r>
              <a:rPr lang="en-GB" altLang="en-US" sz="4000" b="1" dirty="0">
                <a:solidFill>
                  <a:schemeClr val="accent3">
                    <a:lumMod val="50000"/>
                  </a:schemeClr>
                </a:solidFill>
                <a:latin typeface="Candara" pitchFamily="34" charset="0"/>
                <a:cs typeface="Arial" charset="0"/>
              </a:rPr>
              <a:t>Number of AEDs available</a:t>
            </a:r>
            <a:endParaRPr lang="en-GB" sz="4000" b="1" dirty="0">
              <a:solidFill>
                <a:schemeClr val="accent3">
                  <a:lumMod val="50000"/>
                </a:schemeClr>
              </a:solidFill>
              <a:latin typeface="Candara" pitchFamily="34" charset="0"/>
              <a:cs typeface="Arial" charset="0"/>
            </a:endParaRPr>
          </a:p>
        </p:txBody>
      </p:sp>
      <p:pic>
        <p:nvPicPr>
          <p:cNvPr id="4922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152400"/>
            <a:ext cx="904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a:xfrm>
            <a:off x="0" y="6629400"/>
            <a:ext cx="9090025" cy="347663"/>
          </a:xfrm>
          <a:prstGeom prst="rect">
            <a:avLst/>
          </a:prstGeom>
        </p:spPr>
        <p:txBody>
          <a:bodyPr/>
          <a:lstStyle/>
          <a:p>
            <a:pPr>
              <a:defRPr/>
            </a:pPr>
            <a:r>
              <a:rPr lang="en-PH" dirty="0"/>
              <a:t>NSO Training l Epilepsy l Martinez l 18 Dec 12 l For Internal Use Only</a:t>
            </a:r>
            <a:endParaRPr lang="en-US" dirty="0"/>
          </a:p>
        </p:txBody>
      </p:sp>
      <p:sp>
        <p:nvSpPr>
          <p:cNvPr id="3" name="Slide Number Placeholder 2"/>
          <p:cNvSpPr>
            <a:spLocks noGrp="1"/>
          </p:cNvSpPr>
          <p:nvPr>
            <p:ph type="sldNum" sz="quarter" idx="12"/>
          </p:nvPr>
        </p:nvSpPr>
        <p:spPr>
          <a:prstGeom prst="rect">
            <a:avLst/>
          </a:prstGeom>
        </p:spPr>
        <p:txBody>
          <a:bodyPr/>
          <a:lstStyle/>
          <a:p>
            <a:pPr>
              <a:defRPr/>
            </a:pPr>
            <a:fld id="{771F4AB3-4862-43B6-88E6-776B3F6C78AC}" type="slidenum">
              <a:rPr lang="en-US" smtClean="0"/>
              <a:pPr>
                <a:defRPr/>
              </a:pPr>
              <a:t>45</a:t>
            </a:fld>
            <a:endParaRPr lang="en-US"/>
          </a:p>
        </p:txBody>
      </p:sp>
    </p:spTree>
    <p:extLst>
      <p:ext uri="{BB962C8B-B14F-4D97-AF65-F5344CB8AC3E}">
        <p14:creationId xmlns:p14="http://schemas.microsoft.com/office/powerpoint/2010/main" val="2717362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72094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4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676400"/>
            <a:ext cx="8305800" cy="2362200"/>
          </a:xfrm>
        </p:spPr>
        <p:txBody>
          <a:bodyPr>
            <a:normAutofit fontScale="90000"/>
          </a:bodyPr>
          <a:lstStyle/>
          <a:p>
            <a:r>
              <a:rPr lang="en-PH" dirty="0" smtClean="0"/>
              <a:t/>
            </a:r>
            <a:br>
              <a:rPr lang="en-PH" dirty="0" smtClean="0"/>
            </a:br>
            <a:r>
              <a:rPr lang="en-PH" b="1" dirty="0" smtClean="0">
                <a:solidFill>
                  <a:srgbClr val="00B0F0"/>
                </a:solidFill>
              </a:rPr>
              <a:t>NEUROIMAGING STUDIES: </a:t>
            </a:r>
            <a:br>
              <a:rPr lang="en-PH" b="1" dirty="0" smtClean="0">
                <a:solidFill>
                  <a:srgbClr val="00B0F0"/>
                </a:solidFill>
              </a:rPr>
            </a:br>
            <a:r>
              <a:rPr lang="en-PH" b="1" dirty="0" smtClean="0"/>
              <a:t>When are they needed and what to request?</a:t>
            </a:r>
            <a:br>
              <a:rPr lang="en-PH" b="1" dirty="0" smtClean="0"/>
            </a:br>
            <a:endParaRPr lang="en-PH" b="1" dirty="0"/>
          </a:p>
        </p:txBody>
      </p:sp>
    </p:spTree>
    <p:extLst>
      <p:ext uri="{BB962C8B-B14F-4D97-AF65-F5344CB8AC3E}">
        <p14:creationId xmlns:p14="http://schemas.microsoft.com/office/powerpoint/2010/main" val="39240466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PH"/>
          </a:p>
        </p:txBody>
      </p:sp>
      <p:sp>
        <p:nvSpPr>
          <p:cNvPr id="4" name="Content Placeholder 3"/>
          <p:cNvSpPr>
            <a:spLocks noGrp="1"/>
          </p:cNvSpPr>
          <p:nvPr>
            <p:ph idx="1"/>
          </p:nvPr>
        </p:nvSpPr>
        <p:spPr/>
        <p:txBody>
          <a:bodyPr/>
          <a:lstStyle/>
          <a:p>
            <a:endParaRPr lang="en-PH" dirty="0" smtClean="0"/>
          </a:p>
          <a:p>
            <a:r>
              <a:rPr lang="en-PH" sz="3200" dirty="0" smtClean="0"/>
              <a:t>MRI or CT scan: with contrast or plain study</a:t>
            </a:r>
          </a:p>
          <a:p>
            <a:pPr marL="0" indent="0">
              <a:buNone/>
            </a:pPr>
            <a:r>
              <a:rPr lang="en-PH" sz="3200" dirty="0"/>
              <a:t> </a:t>
            </a:r>
            <a:r>
              <a:rPr lang="en-PH" sz="3200" dirty="0" smtClean="0"/>
              <a:t>       The decision should be individualized and will be dependent on the clinical findings and suspected etiology of the seizures.</a:t>
            </a:r>
            <a:endParaRPr lang="en-PH" sz="3200" dirty="0"/>
          </a:p>
        </p:txBody>
      </p:sp>
    </p:spTree>
    <p:extLst>
      <p:ext uri="{BB962C8B-B14F-4D97-AF65-F5344CB8AC3E}">
        <p14:creationId xmlns:p14="http://schemas.microsoft.com/office/powerpoint/2010/main" val="687841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304800" y="533400"/>
            <a:ext cx="7696200" cy="5105400"/>
          </a:xfrm>
        </p:spPr>
        <p:txBody>
          <a:bodyPr/>
          <a:lstStyle/>
          <a:p>
            <a:pPr eaLnBrk="1" hangingPunct="1"/>
            <a:endParaRPr lang="en-US" altLang="en-US" dirty="0" smtClean="0">
              <a:solidFill>
                <a:schemeClr val="tx1"/>
              </a:solidFill>
            </a:endParaRPr>
          </a:p>
          <a:p>
            <a:pPr marL="0" indent="0" algn="ctr" eaLnBrk="1" hangingPunct="1">
              <a:buNone/>
            </a:pPr>
            <a:r>
              <a:rPr lang="en-US" altLang="en-US" sz="4000" b="1" dirty="0" smtClean="0">
                <a:solidFill>
                  <a:srgbClr val="00B0F0"/>
                </a:solidFill>
              </a:rPr>
              <a:t>Treatment of epilepsy in persons with autism </a:t>
            </a:r>
          </a:p>
          <a:p>
            <a:pPr marL="0" indent="0" algn="ctr" eaLnBrk="1" hangingPunct="1">
              <a:buNone/>
            </a:pPr>
            <a:endParaRPr lang="en-US" altLang="en-US" sz="3600" dirty="0">
              <a:solidFill>
                <a:schemeClr val="tx1"/>
              </a:solidFill>
            </a:endParaRPr>
          </a:p>
          <a:p>
            <a:pPr marL="0" indent="0" algn="ctr" eaLnBrk="1" hangingPunct="1">
              <a:buNone/>
            </a:pPr>
            <a:r>
              <a:rPr lang="en-US" altLang="en-US" sz="2800" dirty="0" smtClean="0"/>
              <a:t>Should</a:t>
            </a:r>
            <a:r>
              <a:rPr lang="en-US" altLang="en-US" sz="2800" dirty="0" smtClean="0">
                <a:solidFill>
                  <a:schemeClr val="tx1"/>
                </a:solidFill>
              </a:rPr>
              <a:t> anti-epileptic medication be prescribed to children with autism, language regression and subclinical EEG abnormalities?</a:t>
            </a:r>
          </a:p>
          <a:p>
            <a:pPr eaLnBrk="1" hangingPunct="1"/>
            <a:endParaRPr lang="en-US" altLang="en-US" sz="2800" dirty="0" smtClean="0">
              <a:solidFill>
                <a:schemeClr val="tx1"/>
              </a:solidFill>
            </a:endParaRPr>
          </a:p>
        </p:txBody>
      </p:sp>
    </p:spTree>
    <p:extLst>
      <p:ext uri="{BB962C8B-B14F-4D97-AF65-F5344CB8AC3E}">
        <p14:creationId xmlns:p14="http://schemas.microsoft.com/office/powerpoint/2010/main" val="12538107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457200" y="1585912"/>
            <a:ext cx="8229600" cy="4586287"/>
          </a:xfrm>
        </p:spPr>
        <p:txBody>
          <a:bodyPr>
            <a:normAutofit/>
          </a:bodyPr>
          <a:lstStyle/>
          <a:p>
            <a:pPr eaLnBrk="1" hangingPunct="1"/>
            <a:r>
              <a:rPr lang="en-US" altLang="en-US" sz="2800" dirty="0" smtClean="0">
                <a:solidFill>
                  <a:schemeClr val="tx1"/>
                </a:solidFill>
              </a:rPr>
              <a:t>Medical treatment of seizures in autism similar to treating other children with epilepsy</a:t>
            </a:r>
          </a:p>
          <a:p>
            <a:pPr lvl="1"/>
            <a:r>
              <a:rPr lang="en-US" altLang="en-US" sz="2800" dirty="0" smtClean="0"/>
              <a:t>Data is limited </a:t>
            </a:r>
            <a:r>
              <a:rPr lang="en-US" altLang="en-US" sz="2800" dirty="0" smtClean="0">
                <a:solidFill>
                  <a:schemeClr val="tx1"/>
                </a:solidFill>
              </a:rPr>
              <a:t>on response of children with </a:t>
            </a:r>
            <a:r>
              <a:rPr lang="en-US" altLang="en-US" sz="2800" dirty="0" err="1" smtClean="0">
                <a:solidFill>
                  <a:schemeClr val="tx1"/>
                </a:solidFill>
              </a:rPr>
              <a:t>epileptiform</a:t>
            </a:r>
            <a:r>
              <a:rPr lang="en-US" altLang="en-US" sz="2800" dirty="0" smtClean="0">
                <a:solidFill>
                  <a:schemeClr val="tx1"/>
                </a:solidFill>
              </a:rPr>
              <a:t> EEG without clinical </a:t>
            </a:r>
            <a:r>
              <a:rPr lang="en-US" altLang="en-US" sz="2800" dirty="0" smtClean="0">
                <a:solidFill>
                  <a:schemeClr val="tx1"/>
                </a:solidFill>
              </a:rPr>
              <a:t>seizures</a:t>
            </a:r>
          </a:p>
          <a:p>
            <a:pPr lvl="1"/>
            <a:endParaRPr lang="en-US" altLang="en-US" sz="2800" dirty="0" smtClean="0">
              <a:solidFill>
                <a:schemeClr val="tx1"/>
              </a:solidFill>
            </a:endParaRPr>
          </a:p>
          <a:p>
            <a:pPr eaLnBrk="1" hangingPunct="1"/>
            <a:r>
              <a:rPr lang="en-US" altLang="en-US" sz="2800" dirty="0" smtClean="0">
                <a:solidFill>
                  <a:schemeClr val="tx1"/>
                </a:solidFill>
              </a:rPr>
              <a:t>Reports exist that language in children with autism improved in response to anticonvulsants.</a:t>
            </a:r>
          </a:p>
          <a:p>
            <a:pPr eaLnBrk="1" hangingPunct="1"/>
            <a:endParaRPr lang="en-US" altLang="en-US" sz="2800" dirty="0" smtClean="0">
              <a:solidFill>
                <a:schemeClr val="tx1"/>
              </a:solidFill>
            </a:endParaRPr>
          </a:p>
        </p:txBody>
      </p:sp>
    </p:spTree>
    <p:extLst>
      <p:ext uri="{BB962C8B-B14F-4D97-AF65-F5344CB8AC3E}">
        <p14:creationId xmlns:p14="http://schemas.microsoft.com/office/powerpoint/2010/main" val="13544951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0" y="1447800"/>
            <a:ext cx="8229600" cy="4800600"/>
          </a:xfrm>
        </p:spPr>
        <p:txBody>
          <a:bodyPr>
            <a:normAutofit/>
          </a:bodyPr>
          <a:lstStyle/>
          <a:p>
            <a:pPr eaLnBrk="1" hangingPunct="1"/>
            <a:r>
              <a:rPr lang="en-US" altLang="en-US" dirty="0" smtClean="0">
                <a:solidFill>
                  <a:schemeClr val="tx1"/>
                </a:solidFill>
              </a:rPr>
              <a:t>Improvements have also been reported in patients treated with </a:t>
            </a:r>
            <a:r>
              <a:rPr lang="en-US" altLang="en-US" dirty="0" err="1" smtClean="0">
                <a:solidFill>
                  <a:schemeClr val="tx1"/>
                </a:solidFill>
              </a:rPr>
              <a:t>corticotropin</a:t>
            </a:r>
            <a:r>
              <a:rPr lang="en-US" altLang="en-US" dirty="0" smtClean="0">
                <a:solidFill>
                  <a:schemeClr val="tx1"/>
                </a:solidFill>
              </a:rPr>
              <a:t>, steroids, or immunoglobulins.</a:t>
            </a:r>
          </a:p>
          <a:p>
            <a:r>
              <a:rPr lang="en-US" altLang="en-US" dirty="0"/>
              <a:t>Clinical reports of the use of Depakote in children with autism with and without clinical seizures</a:t>
            </a:r>
          </a:p>
          <a:p>
            <a:pPr lvl="1"/>
            <a:r>
              <a:rPr lang="en-US" altLang="en-US" dirty="0"/>
              <a:t> Reports of improvement in core symptoms of epilepsy</a:t>
            </a:r>
          </a:p>
          <a:p>
            <a:r>
              <a:rPr lang="en-US" altLang="en-US" dirty="0" smtClean="0"/>
              <a:t>Surgical resection in children with autism and </a:t>
            </a:r>
            <a:r>
              <a:rPr lang="en-US" altLang="en-US" b="1" dirty="0" smtClean="0"/>
              <a:t>intractable epilepsy </a:t>
            </a:r>
            <a:r>
              <a:rPr lang="en-US" altLang="en-US" dirty="0" smtClean="0"/>
              <a:t>– may improve seizures +/- autistic symptoms.</a:t>
            </a:r>
          </a:p>
        </p:txBody>
      </p:sp>
    </p:spTree>
    <p:extLst>
      <p:ext uri="{BB962C8B-B14F-4D97-AF65-F5344CB8AC3E}">
        <p14:creationId xmlns:p14="http://schemas.microsoft.com/office/powerpoint/2010/main" val="7883818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228600" y="1066800"/>
            <a:ext cx="8229600" cy="5181599"/>
          </a:xfrm>
        </p:spPr>
        <p:txBody>
          <a:bodyPr>
            <a:normAutofit/>
          </a:bodyPr>
          <a:lstStyle/>
          <a:p>
            <a:pPr eaLnBrk="1" hangingPunct="1"/>
            <a:endParaRPr lang="en-US" altLang="en-US" sz="3200" i="1" dirty="0" smtClean="0">
              <a:solidFill>
                <a:schemeClr val="tx1"/>
              </a:solidFill>
            </a:endParaRPr>
          </a:p>
          <a:p>
            <a:pPr eaLnBrk="1" hangingPunct="1"/>
            <a:r>
              <a:rPr lang="en-US" altLang="en-US" sz="3200" i="1" dirty="0" smtClean="0">
                <a:solidFill>
                  <a:schemeClr val="tx1"/>
                </a:solidFill>
              </a:rPr>
              <a:t>Because of absence of clinical trials, no definitive recommendations or guidelines for epilepsy treatment in persons with Autism exist. </a:t>
            </a:r>
          </a:p>
          <a:p>
            <a:pPr eaLnBrk="1" hangingPunct="1"/>
            <a:r>
              <a:rPr lang="en-US" altLang="en-US" sz="3200" i="1" dirty="0" smtClean="0">
                <a:solidFill>
                  <a:schemeClr val="tx1"/>
                </a:solidFill>
              </a:rPr>
              <a:t>Medical treatment of seizures in autism similar to treating other persons with epilepsy. </a:t>
            </a:r>
          </a:p>
          <a:p>
            <a:pPr marL="0" indent="0" eaLnBrk="1" hangingPunct="1">
              <a:buNone/>
            </a:pPr>
            <a:endParaRPr lang="en-US" altLang="en-US" sz="3200" i="1" dirty="0"/>
          </a:p>
        </p:txBody>
      </p:sp>
    </p:spTree>
    <p:extLst>
      <p:ext uri="{BB962C8B-B14F-4D97-AF65-F5344CB8AC3E}">
        <p14:creationId xmlns:p14="http://schemas.microsoft.com/office/powerpoint/2010/main" val="6328036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rPr>
              <a:t>Acknowledgement</a:t>
            </a:r>
            <a:endParaRPr lang="en-US" b="1" dirty="0">
              <a:solidFill>
                <a:srgbClr val="00B0F0"/>
              </a:solidFill>
            </a:endParaRPr>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8D026A8-D758-4B94-BE48-7F6C69CD6230}" type="slidenum">
              <a:rPr lang="en-US" smtClean="0"/>
              <a:pPr>
                <a:defRPr/>
              </a:pPr>
              <a:t>52</a:t>
            </a:fld>
            <a:endParaRPr lang="en-US"/>
          </a:p>
        </p:txBody>
      </p:sp>
      <p:sp>
        <p:nvSpPr>
          <p:cNvPr id="5" name="Rectangle 4"/>
          <p:cNvSpPr/>
          <p:nvPr/>
        </p:nvSpPr>
        <p:spPr>
          <a:xfrm>
            <a:off x="2286000" y="2244060"/>
            <a:ext cx="4572000" cy="2677656"/>
          </a:xfrm>
          <a:prstGeom prst="rect">
            <a:avLst/>
          </a:prstGeom>
        </p:spPr>
        <p:txBody>
          <a:bodyPr>
            <a:spAutoFit/>
          </a:bodyPr>
          <a:lstStyle/>
          <a:p>
            <a:pPr eaLnBrk="1" hangingPunct="1">
              <a:buFontTx/>
              <a:buNone/>
              <a:defRPr/>
            </a:pPr>
            <a:r>
              <a:rPr lang="en-US" sz="2400" dirty="0" smtClean="0"/>
              <a:t>Some slides </a:t>
            </a:r>
            <a:r>
              <a:rPr lang="en-US" sz="2400" dirty="0"/>
              <a:t>were obtained from the ILAE website, </a:t>
            </a:r>
          </a:p>
          <a:p>
            <a:pPr eaLnBrk="1" hangingPunct="1">
              <a:buFontTx/>
              <a:buNone/>
              <a:defRPr/>
            </a:pPr>
            <a:r>
              <a:rPr lang="en-US" sz="2400" dirty="0"/>
              <a:t>Report of the Commission on Classification and Terminology</a:t>
            </a:r>
          </a:p>
          <a:p>
            <a:pPr eaLnBrk="1" hangingPunct="1">
              <a:buFontTx/>
              <a:buNone/>
              <a:defRPr/>
            </a:pPr>
            <a:endParaRPr lang="en-US" sz="2400" dirty="0"/>
          </a:p>
          <a:p>
            <a:pPr eaLnBrk="1" hangingPunct="1">
              <a:buFontTx/>
              <a:buNone/>
              <a:defRPr/>
            </a:pPr>
            <a:r>
              <a:rPr lang="en-US" sz="2400" b="1" dirty="0">
                <a:hlinkClick r:id="rId3"/>
              </a:rPr>
              <a:t>http://www.ilae.org/Visitors/Centre/ctf/ctfoverview.cfm</a:t>
            </a:r>
            <a:r>
              <a:rPr lang="en-US" sz="2400" b="1" dirty="0"/>
              <a:t> </a:t>
            </a:r>
          </a:p>
        </p:txBody>
      </p:sp>
    </p:spTree>
    <p:extLst>
      <p:ext uri="{BB962C8B-B14F-4D97-AF65-F5344CB8AC3E}">
        <p14:creationId xmlns:p14="http://schemas.microsoft.com/office/powerpoint/2010/main" val="16399809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TotalTime>
  <Words>1948</Words>
  <Application>Microsoft Office PowerPoint</Application>
  <PresentationFormat>On-screen Show (4:3)</PresentationFormat>
  <Paragraphs>361</Paragraphs>
  <Slides>52</Slides>
  <Notes>52</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52</vt:i4>
      </vt:variant>
    </vt:vector>
  </HeadingPairs>
  <TitlesOfParts>
    <vt:vector size="53" baseType="lpstr">
      <vt:lpstr>Adjacency</vt:lpstr>
      <vt:lpstr>Epilepsy  in Autism Spectrum Disorder</vt:lpstr>
      <vt:lpstr>Objectives</vt:lpstr>
      <vt:lpstr>Epilepsy and Autism</vt:lpstr>
      <vt:lpstr>PowerPoint Presentation</vt:lpstr>
      <vt:lpstr>PowerPoint Presentation</vt:lpstr>
      <vt:lpstr> WHAT IS EPILEPSY?</vt:lpstr>
      <vt:lpstr>EPILEPSY</vt:lpstr>
      <vt:lpstr>Seizure</vt:lpstr>
      <vt:lpstr>Definition of Terms</vt:lpstr>
      <vt:lpstr>CLASSIFICATION OF EPILEPTIC SEIZURES</vt:lpstr>
      <vt:lpstr>Etiology of epilepsy</vt:lpstr>
      <vt:lpstr>2005-2009 Commission Report, Epilepsia 2010;51:676-685</vt:lpstr>
      <vt:lpstr>Recommended terminology for etiology</vt:lpstr>
      <vt:lpstr>UNDERSTANDING SEIZURE TYPES</vt:lpstr>
      <vt:lpstr>FOCAL SEIZURE (Partial seizure) </vt:lpstr>
      <vt:lpstr>Focal reconceptualized</vt:lpstr>
      <vt:lpstr>PowerPoint Presentation</vt:lpstr>
      <vt:lpstr>1981 International League Against Epilepsy (ILAE) classification of Seizure Type</vt:lpstr>
      <vt:lpstr>FOCAL SEIZURE without impairment of consciousness</vt:lpstr>
      <vt:lpstr> FOCAL SEIZURE with motor symptoms </vt:lpstr>
      <vt:lpstr> FOCAL SEIZURE with sensory symptoms </vt:lpstr>
      <vt:lpstr>Focal seizures  Blume et al, Epilepsia 2001</vt:lpstr>
      <vt:lpstr>FOCAL SEIZURE EVOLVING TO BILATERAL CONVULSIVE SEIZURE </vt:lpstr>
      <vt:lpstr>Focal seizures  Blume et al, Epilepsia 2001</vt:lpstr>
      <vt:lpstr>Generalized Seizures</vt:lpstr>
      <vt:lpstr> Generalized - reconceptualized</vt:lpstr>
      <vt:lpstr>PowerPoint Presentation</vt:lpstr>
      <vt:lpstr>PowerPoint Presentation</vt:lpstr>
      <vt:lpstr>1981 International League Against Epilepsy (ILAE) classification of Seizure Type</vt:lpstr>
      <vt:lpstr>Generalized Seizures</vt:lpstr>
      <vt:lpstr>Generalized  Seizure</vt:lpstr>
      <vt:lpstr>TONIC-CLONIC SEIZURES</vt:lpstr>
      <vt:lpstr>ABSENCE SEIZURES</vt:lpstr>
      <vt:lpstr>ATONIC SEIZURE</vt:lpstr>
      <vt:lpstr>MYCLONIC SEIZURES </vt:lpstr>
      <vt:lpstr>PowerPoint Presentation</vt:lpstr>
      <vt:lpstr>PowerPoint Presentation</vt:lpstr>
      <vt:lpstr>HOW TO MAKE A DIAGNOSIS</vt:lpstr>
      <vt:lpstr>Value of EEG</vt:lpstr>
      <vt:lpstr>PowerPoint Presentation</vt:lpstr>
      <vt:lpstr>Principles of Therapy in Epilepsy</vt:lpstr>
      <vt:lpstr>Philip Bombastus Von Hohenheim</vt:lpstr>
      <vt:lpstr>Starting Treatment Key Points in Treatment</vt:lpstr>
      <vt:lpstr>Choosing the Right AED</vt:lpstr>
      <vt:lpstr>PowerPoint Presentation</vt:lpstr>
      <vt:lpstr> NEUROIMAGING STUDIES:  When are they needed and what to request? </vt:lpstr>
      <vt:lpstr>PowerPoint Presentation</vt:lpstr>
      <vt:lpstr>PowerPoint Presentation</vt:lpstr>
      <vt:lpstr>PowerPoint Presentation</vt:lpstr>
      <vt:lpstr>PowerPoint Presentation</vt:lpstr>
      <vt:lpstr>PowerPoint Presentation</vt:lpstr>
      <vt:lpstr>Acknowledgement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Epilepsy in Autism Spectrum Disorder</dc:title>
  <dc:creator>A600</dc:creator>
  <cp:lastModifiedBy>Columbia University</cp:lastModifiedBy>
  <cp:revision>30</cp:revision>
  <dcterms:created xsi:type="dcterms:W3CDTF">2014-09-12T22:10:10Z</dcterms:created>
  <dcterms:modified xsi:type="dcterms:W3CDTF">2014-12-01T03:52:02Z</dcterms:modified>
</cp:coreProperties>
</file>