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9" r:id="rId3"/>
    <p:sldId id="257" r:id="rId4"/>
    <p:sldId id="258" r:id="rId5"/>
    <p:sldId id="260" r:id="rId6"/>
    <p:sldId id="268" r:id="rId7"/>
    <p:sldId id="261" r:id="rId8"/>
    <p:sldId id="267" r:id="rId9"/>
    <p:sldId id="262" r:id="rId10"/>
    <p:sldId id="269" r:id="rId11"/>
    <p:sldId id="266" r:id="rId12"/>
    <p:sldId id="271" r:id="rId13"/>
    <p:sldId id="264" r:id="rId14"/>
    <p:sldId id="265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98" autoAdjust="0"/>
  </p:normalViewPr>
  <p:slideViewPr>
    <p:cSldViewPr>
      <p:cViewPr>
        <p:scale>
          <a:sx n="65" d="100"/>
          <a:sy n="65" d="100"/>
        </p:scale>
        <p:origin x="-14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0D62C4-5A1F-4467-87AA-15345242CF63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08418-B5DC-441E-9CDA-4CD10C80F8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3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38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65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2007: did not find an overall association between autism risk and maternal autoimmune diseases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8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27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97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63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97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5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2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55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476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00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8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08418-B5DC-441E-9CDA-4CD10C80F8F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4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341DFED-30AA-4F17-A850-741D08D811A9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9746F24-29B1-43DE-984A-16E2EC3D8A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Pulmonary Diseases in Patients with Autism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Renato B. </a:t>
            </a:r>
            <a:r>
              <a:rPr lang="en-US" b="1" dirty="0" err="1" smtClean="0">
                <a:solidFill>
                  <a:schemeClr val="tx2">
                    <a:lumMod val="10000"/>
                  </a:schemeClr>
                </a:solidFill>
              </a:rPr>
              <a:t>Herradura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, M.D.</a:t>
            </a:r>
          </a:p>
          <a:p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F.P.C.P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. Antonio  </a:t>
            </a:r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F.P.C.C.P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Pulmonary &amp; Internal Medicine</a:t>
            </a:r>
          </a:p>
          <a:p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University of the East</a:t>
            </a:r>
          </a:p>
          <a:p>
            <a:r>
              <a:rPr lang="en-US" b="1" dirty="0" smtClean="0">
                <a:solidFill>
                  <a:schemeClr val="tx2">
                    <a:lumMod val="10000"/>
                  </a:schemeClr>
                </a:solidFill>
              </a:rPr>
              <a:t>R Magsaysay Medical Center</a:t>
            </a:r>
            <a:endParaRPr lang="en-US" b="1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Association between autism and asthma and other allergic disorders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Clinical presentations of pulmonary disease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Hindrances </a:t>
            </a:r>
            <a:r>
              <a:rPr lang="en-US" dirty="0"/>
              <a:t>to medical care of autistic patients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Approach to autistic patients with respiratory symptoms/disease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 </a:t>
            </a:r>
            <a:r>
              <a:rPr lang="en-US" dirty="0"/>
              <a:t>greater than 2-fold elevated risk of ASD was observed for maternal asthma and allergy diagnoses recorded during the second trimester of pregnancy</a:t>
            </a:r>
            <a:r>
              <a:rPr lang="en-US" dirty="0" smtClean="0"/>
              <a:t>. </a:t>
            </a:r>
            <a:r>
              <a:rPr lang="en-US" sz="2400" dirty="0" err="1" smtClean="0"/>
              <a:t>Croen</a:t>
            </a:r>
            <a:r>
              <a:rPr lang="en-US" sz="2400" dirty="0" smtClean="0"/>
              <a:t> </a:t>
            </a:r>
            <a:r>
              <a:rPr lang="en-US" sz="2400" dirty="0"/>
              <a:t>JAMA Pediatrics </a:t>
            </a:r>
            <a:r>
              <a:rPr lang="en-US" sz="2400" dirty="0" smtClean="0"/>
              <a:t>2007</a:t>
            </a:r>
          </a:p>
          <a:p>
            <a:r>
              <a:rPr lang="en-US" dirty="0"/>
              <a:t>Asthmatic infants and children exhibited a higher accumulative incidence rate of ASD than did the controls (1.3% </a:t>
            </a:r>
            <a:r>
              <a:rPr lang="en-US" dirty="0" err="1"/>
              <a:t>vs</a:t>
            </a:r>
            <a:r>
              <a:rPr lang="en-US" dirty="0"/>
              <a:t> 0.7%,</a:t>
            </a:r>
            <a:r>
              <a:rPr lang="en-US" i="1" dirty="0"/>
              <a:t>P</a:t>
            </a:r>
            <a:r>
              <a:rPr lang="en-US" dirty="0" smtClean="0"/>
              <a:t> = .007). </a:t>
            </a:r>
            <a:r>
              <a:rPr lang="en-US" sz="2600" dirty="0"/>
              <a:t>Po-</a:t>
            </a:r>
            <a:r>
              <a:rPr lang="en-US" sz="2600" dirty="0" err="1"/>
              <a:t>Hsin</a:t>
            </a:r>
            <a:r>
              <a:rPr lang="en-US" sz="2600" dirty="0"/>
              <a:t> Tsai et al 2014 (Taiwan study)</a:t>
            </a:r>
          </a:p>
          <a:p>
            <a:r>
              <a:rPr lang="en-US" dirty="0" smtClean="0"/>
              <a:t>Asthmatic </a:t>
            </a:r>
            <a:r>
              <a:rPr lang="en-US" dirty="0"/>
              <a:t>infants and children exhibited an elevated risk of developing ASD (hazard ratio: 2.01, 95% confidence interval: 1.19–3.40</a:t>
            </a:r>
            <a:r>
              <a:rPr lang="en-US" dirty="0" smtClean="0"/>
              <a:t>).</a:t>
            </a:r>
          </a:p>
          <a:p>
            <a:r>
              <a:rPr lang="en-US" dirty="0" smtClean="0"/>
              <a:t>Overall, no </a:t>
            </a:r>
            <a:r>
              <a:rPr lang="en-US" dirty="0"/>
              <a:t>clear association between autism and lung disease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 smtClean="0"/>
              <a:t>     </a:t>
            </a:r>
            <a:r>
              <a:rPr lang="en-US" sz="2400" dirty="0" smtClean="0"/>
              <a:t>Po-</a:t>
            </a:r>
            <a:r>
              <a:rPr lang="en-US" sz="2400" dirty="0" err="1" smtClean="0"/>
              <a:t>Hsin</a:t>
            </a:r>
            <a:r>
              <a:rPr lang="en-US" sz="2400" dirty="0" smtClean="0"/>
              <a:t> </a:t>
            </a:r>
            <a:r>
              <a:rPr lang="en-US" sz="2400" dirty="0" smtClean="0"/>
              <a:t>Tsai et al 2014 (Taiwan study)</a:t>
            </a:r>
          </a:p>
          <a:p>
            <a:endParaRPr lang="en-US" sz="2400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Autism and Pulmonary Disease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Logistic regression analysis showed that the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ADHD</a:t>
            </a:r>
            <a:r>
              <a:rPr lang="en-US" dirty="0"/>
              <a:t> + ASD </a:t>
            </a:r>
            <a:r>
              <a:rPr lang="en-US" dirty="0" smtClean="0"/>
              <a:t>group, </a:t>
            </a:r>
          </a:p>
          <a:p>
            <a:pPr lvl="1"/>
            <a:r>
              <a:rPr lang="en-US" dirty="0" smtClean="0"/>
              <a:t>ADHD-alone </a:t>
            </a:r>
            <a:r>
              <a:rPr lang="en-US" dirty="0"/>
              <a:t>group </a:t>
            </a:r>
            <a:r>
              <a:rPr lang="en-US" dirty="0" smtClean="0"/>
              <a:t>, and </a:t>
            </a:r>
          </a:p>
          <a:p>
            <a:pPr lvl="1"/>
            <a:r>
              <a:rPr lang="en-US" dirty="0" smtClean="0"/>
              <a:t>ASD-alone </a:t>
            </a:r>
            <a:r>
              <a:rPr lang="en-US" dirty="0"/>
              <a:t>group </a:t>
            </a:r>
            <a:r>
              <a:rPr lang="en-US" dirty="0" smtClean="0"/>
              <a:t>had </a:t>
            </a:r>
            <a:r>
              <a:rPr lang="en-US" dirty="0"/>
              <a:t>an </a:t>
            </a:r>
            <a:r>
              <a:rPr lang="en-US" dirty="0" smtClean="0"/>
              <a:t>increased </a:t>
            </a:r>
            <a:r>
              <a:rPr lang="en-US" dirty="0"/>
              <a:t>risk of allergic </a:t>
            </a:r>
            <a:r>
              <a:rPr lang="en-US" dirty="0" smtClean="0"/>
              <a:t>    co-morbidities </a:t>
            </a:r>
            <a:r>
              <a:rPr lang="en-US" dirty="0" smtClean="0"/>
              <a:t>compared to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control </a:t>
            </a:r>
            <a:r>
              <a:rPr lang="en-US" dirty="0" smtClean="0"/>
              <a:t>groups (without ASD or ADHD) after </a:t>
            </a:r>
            <a:r>
              <a:rPr lang="en-US" dirty="0"/>
              <a:t>adjusting </a:t>
            </a:r>
            <a:r>
              <a:rPr lang="en-US" dirty="0" smtClean="0"/>
              <a:t>for age</a:t>
            </a:r>
            <a:r>
              <a:rPr lang="en-US" dirty="0"/>
              <a:t>, sex, and level of urbanization</a:t>
            </a:r>
            <a:r>
              <a:rPr lang="en-US" dirty="0" smtClean="0"/>
              <a:t>. </a:t>
            </a:r>
            <a:endParaRPr lang="en-US" dirty="0" smtClean="0"/>
          </a:p>
          <a:p>
            <a:pPr marL="411480" lvl="1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</a:t>
            </a:r>
            <a:r>
              <a:rPr lang="en-US" sz="1800" dirty="0" smtClean="0"/>
              <a:t>Ting-yang </a:t>
            </a:r>
            <a:r>
              <a:rPr lang="en-US" sz="1800" dirty="0"/>
              <a:t>Lin 2014 (Taiwan study)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Abnormal chest radiograph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Cough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Dyspnea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Wheezes/</a:t>
            </a:r>
            <a:r>
              <a:rPr lang="en-US" dirty="0" err="1" smtClean="0"/>
              <a:t>stridor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Chest pain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Presentations of Lung disease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asymptomatic patients, are commonly encountered during pre-employment check-up, annual exams, executive </a:t>
            </a:r>
            <a:r>
              <a:rPr lang="en-US" dirty="0" smtClean="0"/>
              <a:t>check-up.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Usually focal infiltrates or pulmonary </a:t>
            </a:r>
            <a:r>
              <a:rPr lang="en-US" dirty="0" smtClean="0"/>
              <a:t>nodule/s.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Not likely to be seen in autistic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patients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Abnormal Chest Radiographs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Duration</a:t>
            </a:r>
          </a:p>
          <a:p>
            <a:r>
              <a:rPr lang="en-US" dirty="0" smtClean="0"/>
              <a:t>Phlegm production</a:t>
            </a:r>
          </a:p>
          <a:p>
            <a:pPr lvl="1"/>
            <a:r>
              <a:rPr lang="en-US" dirty="0" smtClean="0"/>
              <a:t>Usually signifies airway irritation/inflammation</a:t>
            </a:r>
          </a:p>
          <a:p>
            <a:r>
              <a:rPr lang="en-US" dirty="0" smtClean="0"/>
              <a:t>Associated symptoms</a:t>
            </a:r>
          </a:p>
          <a:p>
            <a:pPr lvl="1"/>
            <a:r>
              <a:rPr lang="en-US" dirty="0" smtClean="0"/>
              <a:t>Other respiratory symptoms</a:t>
            </a:r>
          </a:p>
          <a:p>
            <a:pPr lvl="1"/>
            <a:r>
              <a:rPr lang="en-US" dirty="0" err="1" smtClean="0"/>
              <a:t>Coryza</a:t>
            </a:r>
            <a:r>
              <a:rPr lang="en-US" dirty="0" smtClean="0"/>
              <a:t>  </a:t>
            </a:r>
          </a:p>
          <a:p>
            <a:pPr lvl="1"/>
            <a:r>
              <a:rPr lang="en-US" dirty="0" smtClean="0"/>
              <a:t>Fever</a:t>
            </a:r>
          </a:p>
          <a:p>
            <a:pPr lvl="1"/>
            <a:r>
              <a:rPr lang="en-US" dirty="0" smtClean="0"/>
              <a:t>Weight loss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Cough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Acute: (&lt; 3weeks)</a:t>
            </a:r>
          </a:p>
          <a:p>
            <a:pPr lvl="1"/>
            <a:r>
              <a:rPr lang="en-US" dirty="0" smtClean="0"/>
              <a:t>Acute RTIs (URTI, LRTI)</a:t>
            </a:r>
          </a:p>
          <a:p>
            <a:pPr lvl="1"/>
            <a:r>
              <a:rPr lang="en-US" dirty="0" smtClean="0"/>
              <a:t>Viral or bacterial</a:t>
            </a:r>
          </a:p>
          <a:p>
            <a:r>
              <a:rPr lang="en-US" dirty="0" err="1" smtClean="0"/>
              <a:t>Subacute</a:t>
            </a:r>
            <a:r>
              <a:rPr lang="en-US" dirty="0" smtClean="0"/>
              <a:t>: (3-8 weeks)</a:t>
            </a:r>
          </a:p>
          <a:p>
            <a:pPr lvl="1"/>
            <a:r>
              <a:rPr lang="en-US" dirty="0" smtClean="0"/>
              <a:t>Bacterial LRTIs (</a:t>
            </a:r>
            <a:r>
              <a:rPr lang="en-US" dirty="0" err="1" smtClean="0"/>
              <a:t>Pertussis</a:t>
            </a:r>
            <a:r>
              <a:rPr lang="en-US" dirty="0" smtClean="0"/>
              <a:t>, Lung abscess)</a:t>
            </a:r>
          </a:p>
          <a:p>
            <a:pPr lvl="1"/>
            <a:r>
              <a:rPr lang="en-US" dirty="0" smtClean="0"/>
              <a:t>PTB</a:t>
            </a:r>
          </a:p>
          <a:p>
            <a:pPr lvl="1"/>
            <a:r>
              <a:rPr lang="en-US" dirty="0" err="1" smtClean="0"/>
              <a:t>Postinfectious</a:t>
            </a:r>
            <a:r>
              <a:rPr lang="en-US" dirty="0" smtClean="0"/>
              <a:t> cough</a:t>
            </a:r>
          </a:p>
          <a:p>
            <a:r>
              <a:rPr lang="en-US" dirty="0" smtClean="0"/>
              <a:t>Chronic (&gt; 8 weeks)</a:t>
            </a:r>
          </a:p>
          <a:p>
            <a:pPr lvl="1"/>
            <a:r>
              <a:rPr lang="en-US" dirty="0" smtClean="0"/>
              <a:t>Chronic lung diseases (infectious and noninfectious)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Cough Duration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Subjective complaint</a:t>
            </a:r>
          </a:p>
          <a:p>
            <a:r>
              <a:rPr lang="en-US" dirty="0" smtClean="0"/>
              <a:t>Accompanying symptoms including chest pain</a:t>
            </a:r>
          </a:p>
          <a:p>
            <a:r>
              <a:rPr lang="en-US" dirty="0" smtClean="0"/>
              <a:t>Signs of respiratory distress</a:t>
            </a:r>
          </a:p>
          <a:p>
            <a:pPr lvl="1"/>
            <a:r>
              <a:rPr lang="en-US" dirty="0" smtClean="0"/>
              <a:t>Fast breathing</a:t>
            </a:r>
          </a:p>
          <a:p>
            <a:pPr lvl="1"/>
            <a:r>
              <a:rPr lang="en-US" dirty="0" err="1" smtClean="0"/>
              <a:t>Alar</a:t>
            </a:r>
            <a:r>
              <a:rPr lang="en-US" dirty="0" smtClean="0"/>
              <a:t> flaring</a:t>
            </a:r>
          </a:p>
          <a:p>
            <a:pPr lvl="1"/>
            <a:r>
              <a:rPr lang="en-US" dirty="0" smtClean="0"/>
              <a:t>Contraction of neck, shoulder, chest wall and abdominal muscles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Dyspnea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Wheezes – narrowing of the lower airways</a:t>
            </a:r>
          </a:p>
          <a:p>
            <a:pPr lvl="1"/>
            <a:r>
              <a:rPr lang="en-US" dirty="0" smtClean="0"/>
              <a:t>asthma, bronchitis, bronchial edema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Stridor</a:t>
            </a:r>
            <a:r>
              <a:rPr lang="en-US" dirty="0" smtClean="0"/>
              <a:t> – upper airways obstruction</a:t>
            </a:r>
          </a:p>
          <a:p>
            <a:pPr lvl="1"/>
            <a:r>
              <a:rPr lang="en-US" dirty="0" smtClean="0"/>
              <a:t>Diphtheria, foreign body aspiration, laryngeal edema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Wheezing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Chest constriction</a:t>
            </a:r>
          </a:p>
          <a:p>
            <a:pPr lvl="1"/>
            <a:r>
              <a:rPr lang="en-US" dirty="0" err="1" smtClean="0"/>
              <a:t>Bronchogenic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Esophageal </a:t>
            </a:r>
          </a:p>
          <a:p>
            <a:pPr lvl="1"/>
            <a:r>
              <a:rPr lang="en-US" dirty="0" smtClean="0"/>
              <a:t>Cardiac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Pleuritic</a:t>
            </a:r>
            <a:r>
              <a:rPr lang="en-US" dirty="0" smtClean="0"/>
              <a:t> pain</a:t>
            </a:r>
          </a:p>
          <a:p>
            <a:pPr lvl="1"/>
            <a:r>
              <a:rPr lang="en-US" dirty="0" smtClean="0"/>
              <a:t>Pleural inflammation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Chest Pain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38400"/>
            <a:ext cx="7745505" cy="34591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Symptoms not clearly expressed</a:t>
            </a:r>
          </a:p>
          <a:p>
            <a:pPr lvl="1"/>
            <a:r>
              <a:rPr lang="en-US" dirty="0" smtClean="0"/>
              <a:t>Chest pain</a:t>
            </a:r>
          </a:p>
          <a:p>
            <a:pPr lvl="1"/>
            <a:r>
              <a:rPr lang="en-US" dirty="0" err="1" smtClean="0"/>
              <a:t>Dyspnea</a:t>
            </a:r>
            <a:r>
              <a:rPr lang="en-US" dirty="0" smtClean="0"/>
              <a:t> </a:t>
            </a:r>
          </a:p>
          <a:p>
            <a:r>
              <a:rPr lang="en-US" dirty="0" smtClean="0"/>
              <a:t>Patient uncooperative during physical exam</a:t>
            </a:r>
          </a:p>
          <a:p>
            <a:pPr lvl="1"/>
            <a:r>
              <a:rPr lang="en-US" dirty="0" smtClean="0"/>
              <a:t>“Take deep breaths”</a:t>
            </a:r>
          </a:p>
          <a:p>
            <a:r>
              <a:rPr lang="en-US" dirty="0" smtClean="0"/>
              <a:t>Patient uncooperative during lab procedures</a:t>
            </a:r>
          </a:p>
          <a:p>
            <a:pPr lvl="1"/>
            <a:r>
              <a:rPr lang="en-US" dirty="0" smtClean="0"/>
              <a:t>Pulmonary function tests</a:t>
            </a:r>
          </a:p>
          <a:p>
            <a:r>
              <a:rPr lang="en-US" dirty="0" smtClean="0"/>
              <a:t>Patient unable to follow treatment instructions</a:t>
            </a:r>
          </a:p>
          <a:p>
            <a:pPr lvl="1"/>
            <a:r>
              <a:rPr lang="en-US" dirty="0" smtClean="0"/>
              <a:t>Inhaler devices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Hindrances to Medical Care of lung disorders in persons with autism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10924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Close observation, with particular attention to symptoms that the patient can not verbalize (</a:t>
            </a:r>
            <a:r>
              <a:rPr lang="en-US" dirty="0" err="1" smtClean="0"/>
              <a:t>dyspnea</a:t>
            </a:r>
            <a:r>
              <a:rPr lang="en-US" dirty="0" smtClean="0"/>
              <a:t>, chest pain, wheezes/</a:t>
            </a:r>
            <a:r>
              <a:rPr lang="en-US" dirty="0" err="1" smtClean="0"/>
              <a:t>stridor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Documentation of signs/symptoms (pictures, videos)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the ASD Patient through Caregiver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Meticulous history-taking and physical exam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Awareness of “missing pieces” of data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Judicious non-invasive testing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Use of treatment aids (e.g. inhaler aids)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</a:t>
            </a:r>
            <a:r>
              <a:rPr lang="en-US" dirty="0" smtClean="0"/>
              <a:t>to the </a:t>
            </a:r>
            <a:r>
              <a:rPr lang="en-US" dirty="0" smtClean="0"/>
              <a:t>ASD Patient  by Clinician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Association between asthma, allergic disorders and ASD is seen; the exact relationship is unknown</a:t>
            </a:r>
          </a:p>
          <a:p>
            <a:r>
              <a:rPr lang="en-US" dirty="0" smtClean="0"/>
              <a:t>Hindrances to medical care are present, and must be overcome</a:t>
            </a:r>
          </a:p>
          <a:p>
            <a:r>
              <a:rPr lang="en-US" dirty="0" smtClean="0"/>
              <a:t>Awareness of caregivers is important</a:t>
            </a:r>
          </a:p>
          <a:p>
            <a:r>
              <a:rPr lang="en-US" dirty="0" smtClean="0"/>
              <a:t>Proper care is very possible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366</TotalTime>
  <Words>482</Words>
  <Application>Microsoft Office PowerPoint</Application>
  <PresentationFormat>On-screen Show (4:3)</PresentationFormat>
  <Paragraphs>118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Hardcover</vt:lpstr>
      <vt:lpstr>Pulmonary Diseases in Patients with Autism</vt:lpstr>
      <vt:lpstr>Lecture Outline</vt:lpstr>
      <vt:lpstr>Autism and Pulmonary Disease</vt:lpstr>
      <vt:lpstr>PowerPoint Presentation</vt:lpstr>
      <vt:lpstr>Clinical Presentations of Lung disease</vt:lpstr>
      <vt:lpstr>Abnormal Chest Radiographs</vt:lpstr>
      <vt:lpstr>Cough</vt:lpstr>
      <vt:lpstr>Cough Duration</vt:lpstr>
      <vt:lpstr>Dyspnea</vt:lpstr>
      <vt:lpstr>Wheezing</vt:lpstr>
      <vt:lpstr>Chest Pain</vt:lpstr>
      <vt:lpstr>Hindrances to Medical Care of lung disorders in persons with autism</vt:lpstr>
      <vt:lpstr>Approach the ASD Patient through Caregiver</vt:lpstr>
      <vt:lpstr>Approach to the ASD Patient  by Clinician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Pulmonary Diseases in Patients with Autism</dc:title>
  <dc:creator>pc</dc:creator>
  <cp:lastModifiedBy>Columbia University</cp:lastModifiedBy>
  <cp:revision>11</cp:revision>
  <dcterms:created xsi:type="dcterms:W3CDTF">2014-08-31T13:03:31Z</dcterms:created>
  <dcterms:modified xsi:type="dcterms:W3CDTF">2014-12-04T18:14:28Z</dcterms:modified>
</cp:coreProperties>
</file>