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30"/>
  </p:notesMasterIdLst>
  <p:handoutMasterIdLst>
    <p:handoutMasterId r:id="rId31"/>
  </p:handoutMasterIdLst>
  <p:sldIdLst>
    <p:sldId id="257" r:id="rId3"/>
    <p:sldId id="272" r:id="rId4"/>
    <p:sldId id="296" r:id="rId5"/>
    <p:sldId id="313" r:id="rId6"/>
    <p:sldId id="312" r:id="rId7"/>
    <p:sldId id="273" r:id="rId8"/>
    <p:sldId id="275" r:id="rId9"/>
    <p:sldId id="301" r:id="rId10"/>
    <p:sldId id="314" r:id="rId11"/>
    <p:sldId id="310" r:id="rId12"/>
    <p:sldId id="305" r:id="rId13"/>
    <p:sldId id="304" r:id="rId14"/>
    <p:sldId id="278" r:id="rId15"/>
    <p:sldId id="279" r:id="rId16"/>
    <p:sldId id="280" r:id="rId17"/>
    <p:sldId id="291" r:id="rId18"/>
    <p:sldId id="281" r:id="rId19"/>
    <p:sldId id="282" r:id="rId20"/>
    <p:sldId id="292" r:id="rId21"/>
    <p:sldId id="284" r:id="rId22"/>
    <p:sldId id="293" r:id="rId23"/>
    <p:sldId id="294" r:id="rId24"/>
    <p:sldId id="287" r:id="rId25"/>
    <p:sldId id="295" r:id="rId26"/>
    <p:sldId id="289" r:id="rId27"/>
    <p:sldId id="290" r:id="rId28"/>
    <p:sldId id="308" r:id="rId2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420" autoAdjust="0"/>
    <p:restoredTop sz="94660"/>
  </p:normalViewPr>
  <p:slideViewPr>
    <p:cSldViewPr>
      <p:cViewPr>
        <p:scale>
          <a:sx n="79" d="100"/>
          <a:sy n="79" d="100"/>
        </p:scale>
        <p:origin x="-324" y="22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682"/>
    </p:cViewPr>
  </p:sorter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11/25/2014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11/25/2014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14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79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33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72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18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15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81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2423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2538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27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03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83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4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50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20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94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8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35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14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696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9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44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23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32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442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90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034" y="685800"/>
            <a:ext cx="7998916" cy="2971801"/>
          </a:xfrm>
        </p:spPr>
        <p:txBody>
          <a:bodyPr anchor="b">
            <a:normAutofit/>
          </a:bodyPr>
          <a:lstStyle>
            <a:lvl1pPr algn="l">
              <a:defRPr sz="4799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034" y="3843868"/>
            <a:ext cx="6399133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0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5869" y="8467"/>
            <a:ext cx="3809008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6580" y="91546"/>
            <a:ext cx="607907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3941" y="228600"/>
            <a:ext cx="495171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3927" y="32279"/>
            <a:ext cx="4851725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3383" y="609602"/>
            <a:ext cx="4342268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8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4" y="2006600"/>
            <a:ext cx="8532178" cy="2281600"/>
          </a:xfrm>
        </p:spPr>
        <p:txBody>
          <a:bodyPr anchor="b">
            <a:normAutofit/>
          </a:bodyPr>
          <a:lstStyle>
            <a:lvl1pPr algn="l">
              <a:defRPr sz="359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5" y="4495800"/>
            <a:ext cx="8532178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033" y="685801"/>
            <a:ext cx="4936369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621" y="685801"/>
            <a:ext cx="4933194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0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827" y="685800"/>
            <a:ext cx="4648576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033" y="1270529"/>
            <a:ext cx="4936369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7483" y="685800"/>
            <a:ext cx="4663919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5033" y="1262062"/>
            <a:ext cx="4927904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6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1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2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3167" y="685800"/>
            <a:ext cx="3656648" cy="1371600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034" y="685800"/>
            <a:ext cx="5942053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3167" y="2209800"/>
            <a:ext cx="3656648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7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582" y="1447800"/>
            <a:ext cx="6018232" cy="1143000"/>
          </a:xfrm>
        </p:spPr>
        <p:txBody>
          <a:bodyPr anchor="b">
            <a:normAutofit/>
          </a:bodyPr>
          <a:lstStyle>
            <a:lvl1pPr algn="l">
              <a:defRPr sz="27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8754" y="914400"/>
            <a:ext cx="3280120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1582" y="2777067"/>
            <a:ext cx="6019820" cy="2048933"/>
          </a:xfrm>
        </p:spPr>
        <p:txBody>
          <a:bodyPr anchor="t">
            <a:normAutofit/>
          </a:bodyPr>
          <a:lstStyle>
            <a:lvl1pPr marL="0" indent="0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89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621" y="533400"/>
            <a:ext cx="10815995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164" y="3843867"/>
            <a:ext cx="8302047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78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5" y="685800"/>
            <a:ext cx="10055781" cy="2743200"/>
          </a:xfrm>
        </p:spPr>
        <p:txBody>
          <a:bodyPr anchor="ctr">
            <a:normAutofit/>
          </a:bodyPr>
          <a:lstStyle>
            <a:lvl1pPr algn="l">
              <a:defRPr sz="319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4114800"/>
            <a:ext cx="8533765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41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4" y="685800"/>
            <a:ext cx="9141620" cy="2743200"/>
          </a:xfrm>
        </p:spPr>
        <p:txBody>
          <a:bodyPr anchor="ctr">
            <a:normAutofit/>
          </a:bodyPr>
          <a:lstStyle>
            <a:lvl1pPr algn="l">
              <a:defRPr sz="3199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5835" y="3429000"/>
            <a:ext cx="8532178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5" y="4301068"/>
            <a:ext cx="8532178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19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674" y="812222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2734" y="2768601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7666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4" y="3429000"/>
            <a:ext cx="8532178" cy="1697400"/>
          </a:xfrm>
        </p:spPr>
        <p:txBody>
          <a:bodyPr anchor="b">
            <a:normAutofit/>
          </a:bodyPr>
          <a:lstStyle>
            <a:lvl1pPr algn="l">
              <a:defRPr sz="319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3" y="5132981"/>
            <a:ext cx="853376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56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6" y="685800"/>
            <a:ext cx="9141619" cy="2743200"/>
          </a:xfrm>
        </p:spPr>
        <p:txBody>
          <a:bodyPr anchor="ctr">
            <a:normAutofit/>
          </a:bodyPr>
          <a:lstStyle>
            <a:lvl1pPr algn="l">
              <a:defRPr sz="3199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035" y="3928534"/>
            <a:ext cx="8532178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99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4978400"/>
            <a:ext cx="8532178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674" y="812222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2734" y="2768601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2421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5" y="685800"/>
            <a:ext cx="10055781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034" y="3928534"/>
            <a:ext cx="853217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99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4766733"/>
            <a:ext cx="8532178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54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2950" y="685800"/>
            <a:ext cx="2056864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621" y="685800"/>
            <a:ext cx="7821163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6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4572" y="2963334"/>
            <a:ext cx="2981081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034" y="4487333"/>
            <a:ext cx="8532178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685801"/>
            <a:ext cx="8532178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1833" y="6172201"/>
            <a:ext cx="15997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CD9712D-992A-4AB1-A5C2-575F75921AA2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034" y="6172201"/>
            <a:ext cx="754183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0502" y="5578476"/>
            <a:ext cx="1141948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19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15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063" rtl="0" eaLnBrk="1" latinLnBrk="0" hangingPunct="1">
        <a:spcBef>
          <a:spcPct val="0"/>
        </a:spcBef>
        <a:buNone/>
        <a:defRPr sz="3599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664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99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9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199790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2587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999650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PSYCHIATRIC COMORBITY IN AUTISM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2400" dirty="0" smtClean="0"/>
              <a:t>Teresita M. </a:t>
            </a:r>
            <a:r>
              <a:rPr lang="en-US" sz="2400" dirty="0" err="1" smtClean="0"/>
              <a:t>Amay</a:t>
            </a:r>
            <a:r>
              <a:rPr lang="en-US" sz="2400" dirty="0" smtClean="0"/>
              <a:t>, M.D.</a:t>
            </a:r>
          </a:p>
          <a:p>
            <a:r>
              <a:rPr lang="en-US" sz="2400" dirty="0" err="1" smtClean="0"/>
              <a:t>Diplomate</a:t>
            </a:r>
            <a:endParaRPr lang="en-US" sz="2400" dirty="0" smtClean="0"/>
          </a:p>
          <a:p>
            <a:r>
              <a:rPr lang="en-US" sz="2400" dirty="0" smtClean="0"/>
              <a:t>American Board of Psychiatry and Neurology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65212" y="1828800"/>
            <a:ext cx="9829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smtClean="0"/>
              <a:t>PSYCHIATRIC COMORBIDITY IN AUTISM</a:t>
            </a:r>
          </a:p>
          <a:p>
            <a:endParaRPr lang="en-US" dirty="0"/>
          </a:p>
          <a:p>
            <a:r>
              <a:rPr lang="en-US" sz="2800" i="1" dirty="0" smtClean="0"/>
              <a:t>ANXIETY</a:t>
            </a:r>
          </a:p>
          <a:p>
            <a:endParaRPr lang="en-US" sz="2800" dirty="0"/>
          </a:p>
          <a:p>
            <a:r>
              <a:rPr lang="en-US" sz="2800" i="1" dirty="0" smtClean="0"/>
              <a:t>DEPRESSION</a:t>
            </a:r>
          </a:p>
          <a:p>
            <a:endParaRPr lang="en-US" sz="2800" dirty="0"/>
          </a:p>
          <a:p>
            <a:r>
              <a:rPr lang="en-US" sz="2800" i="1" dirty="0" smtClean="0"/>
              <a:t>BIPOLAR MOOD DISORDER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0012" y="1219200"/>
            <a:ext cx="9525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i="1" u="sng" dirty="0" smtClean="0"/>
          </a:p>
          <a:p>
            <a:r>
              <a:rPr lang="en-US" sz="3200" b="1" i="1" u="sng" dirty="0" smtClean="0"/>
              <a:t>ANXIETY</a:t>
            </a:r>
          </a:p>
          <a:p>
            <a:endParaRPr lang="en-US" sz="3200" b="1" i="1" u="sng" dirty="0"/>
          </a:p>
          <a:p>
            <a:r>
              <a:rPr lang="en-US" sz="3200" dirty="0" smtClean="0"/>
              <a:t>University of Amsterdam Study </a:t>
            </a:r>
          </a:p>
          <a:p>
            <a:r>
              <a:rPr lang="en-US" sz="3200" dirty="0" smtClean="0"/>
              <a:t>40% of children with ASD had at least 1 comorbid anxiety disorder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612" y="304800"/>
            <a:ext cx="8001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9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5212" y="228600"/>
            <a:ext cx="96774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Observed Rates of Anxiety Disorders among Persons with ASD</a:t>
            </a:r>
          </a:p>
          <a:p>
            <a:endParaRPr lang="en-US" sz="3200" b="1" dirty="0" smtClean="0"/>
          </a:p>
          <a:p>
            <a:r>
              <a:rPr lang="en-US" sz="2800" dirty="0" smtClean="0"/>
              <a:t>Specific </a:t>
            </a:r>
            <a:r>
              <a:rPr lang="en-US" sz="2800" dirty="0"/>
              <a:t>Phobia </a:t>
            </a:r>
            <a:r>
              <a:rPr lang="en-US" sz="2800" dirty="0" smtClean="0"/>
              <a:t>				30</a:t>
            </a:r>
            <a:r>
              <a:rPr lang="en-US" sz="2800" dirty="0"/>
              <a:t>%</a:t>
            </a:r>
            <a:br>
              <a:rPr lang="en-US" sz="2800" dirty="0"/>
            </a:br>
            <a:endParaRPr lang="en-US" sz="2800" dirty="0" smtClean="0"/>
          </a:p>
          <a:p>
            <a:r>
              <a:rPr lang="en-US" sz="2800" dirty="0" smtClean="0"/>
              <a:t>Obsessive </a:t>
            </a:r>
            <a:r>
              <a:rPr lang="en-US" sz="2800" dirty="0"/>
              <a:t>Compulsive DO </a:t>
            </a:r>
            <a:r>
              <a:rPr lang="en-US" sz="2800" dirty="0" smtClean="0"/>
              <a:t>		17</a:t>
            </a:r>
            <a:r>
              <a:rPr lang="en-US" sz="2800" dirty="0"/>
              <a:t>%</a:t>
            </a:r>
            <a:br>
              <a:rPr lang="en-US" sz="2800" dirty="0"/>
            </a:br>
            <a:endParaRPr lang="en-US" sz="2800" dirty="0" smtClean="0"/>
          </a:p>
          <a:p>
            <a:r>
              <a:rPr lang="en-US" sz="2800" dirty="0" smtClean="0"/>
              <a:t>Social </a:t>
            </a:r>
            <a:r>
              <a:rPr lang="en-US" sz="2800" dirty="0"/>
              <a:t>Anxiety DO </a:t>
            </a:r>
            <a:r>
              <a:rPr lang="en-US" sz="2800" dirty="0" smtClean="0"/>
              <a:t>				17</a:t>
            </a:r>
            <a:r>
              <a:rPr lang="en-US" sz="2800" dirty="0"/>
              <a:t>%</a:t>
            </a:r>
            <a:br>
              <a:rPr lang="en-US" sz="2800" dirty="0"/>
            </a:br>
            <a:endParaRPr lang="en-US" sz="2800" dirty="0" smtClean="0"/>
          </a:p>
          <a:p>
            <a:r>
              <a:rPr lang="en-US" sz="2800" dirty="0" smtClean="0"/>
              <a:t>Generalized </a:t>
            </a:r>
            <a:r>
              <a:rPr lang="en-US" sz="2800" dirty="0"/>
              <a:t>Anxiety DO </a:t>
            </a:r>
            <a:r>
              <a:rPr lang="en-US" sz="2800" dirty="0" smtClean="0"/>
              <a:t>			17</a:t>
            </a:r>
            <a:r>
              <a:rPr lang="en-US" sz="2800" dirty="0"/>
              <a:t>%</a:t>
            </a:r>
            <a:br>
              <a:rPr lang="en-US" sz="2800" dirty="0"/>
            </a:br>
            <a:endParaRPr lang="en-US" sz="2800" dirty="0" smtClean="0"/>
          </a:p>
          <a:p>
            <a:r>
              <a:rPr lang="en-US" sz="2800" dirty="0" smtClean="0"/>
              <a:t>Separation </a:t>
            </a:r>
            <a:r>
              <a:rPr lang="en-US" sz="2800" dirty="0"/>
              <a:t>Anxiety DO </a:t>
            </a:r>
            <a:r>
              <a:rPr lang="en-US" sz="2800" dirty="0" smtClean="0"/>
              <a:t>			  9</a:t>
            </a:r>
            <a:r>
              <a:rPr lang="en-US" sz="2800" dirty="0"/>
              <a:t>%</a:t>
            </a:r>
            <a:br>
              <a:rPr lang="en-US" sz="2800" dirty="0"/>
            </a:br>
            <a:endParaRPr lang="en-US" sz="2800" dirty="0" smtClean="0"/>
          </a:p>
          <a:p>
            <a:r>
              <a:rPr lang="en-US" sz="2800" dirty="0" smtClean="0"/>
              <a:t>Panic </a:t>
            </a:r>
            <a:r>
              <a:rPr lang="en-US" sz="2800" dirty="0"/>
              <a:t>DO </a:t>
            </a:r>
            <a:r>
              <a:rPr lang="en-US" sz="2800" dirty="0" smtClean="0"/>
              <a:t>						  2</a:t>
            </a:r>
            <a:r>
              <a:rPr lang="en-US" sz="2800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16329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212" y="990600"/>
            <a:ext cx="10972800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DSM IV TR: Generalized Anxiety Disorder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   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Excessive anxiety and worry (apprehensive </a:t>
            </a:r>
            <a:r>
              <a:rPr lang="en-US" sz="2400" dirty="0" smtClean="0"/>
              <a:t>expectation</a:t>
            </a:r>
            <a:r>
              <a:rPr lang="en-US" sz="24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    Person finds it difficult to control worry.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    The anxiety and worry are associated with 3 (or more) of the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 </a:t>
            </a:r>
            <a:r>
              <a:rPr lang="en-US" sz="2400" dirty="0" smtClean="0"/>
              <a:t>      following six </a:t>
            </a:r>
            <a:r>
              <a:rPr lang="en-US" sz="2400" dirty="0" smtClean="0"/>
              <a:t>symptoms: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 </a:t>
            </a:r>
            <a:r>
              <a:rPr lang="en-US" sz="2400" dirty="0" smtClean="0"/>
              <a:t>      1.  restlessness or feeling keyed up or </a:t>
            </a:r>
            <a:r>
              <a:rPr lang="en-US" sz="2400" dirty="0" smtClean="0"/>
              <a:t>on edge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 </a:t>
            </a:r>
            <a:r>
              <a:rPr lang="en-US" sz="2400" dirty="0" smtClean="0"/>
              <a:t>      2.  being easily </a:t>
            </a:r>
            <a:r>
              <a:rPr lang="en-US" sz="2400" dirty="0" smtClean="0"/>
              <a:t>fatigued</a:t>
            </a:r>
            <a:endParaRPr lang="en-US" sz="2400" dirty="0" smtClean="0"/>
          </a:p>
          <a:p>
            <a:pPr lvl="0">
              <a:lnSpc>
                <a:spcPct val="90000"/>
              </a:lnSpc>
            </a:pPr>
            <a:r>
              <a:rPr lang="en-US" sz="2400" dirty="0" smtClean="0">
                <a:solidFill>
                  <a:prstClr val="white"/>
                </a:solidFill>
              </a:rPr>
              <a:t>       3</a:t>
            </a:r>
            <a:r>
              <a:rPr lang="en-US" sz="2400" dirty="0">
                <a:solidFill>
                  <a:prstClr val="white"/>
                </a:solidFill>
              </a:rPr>
              <a:t>.  difficulty concentrating or mind going blank</a:t>
            </a:r>
          </a:p>
          <a:p>
            <a:pPr lvl="0">
              <a:lnSpc>
                <a:spcPct val="90000"/>
              </a:lnSpc>
            </a:pPr>
            <a:r>
              <a:rPr lang="en-US" sz="2400" dirty="0">
                <a:solidFill>
                  <a:prstClr val="white"/>
                </a:solidFill>
              </a:rPr>
              <a:t>       4.  irritability</a:t>
            </a:r>
          </a:p>
          <a:p>
            <a:pPr lvl="0">
              <a:lnSpc>
                <a:spcPct val="90000"/>
              </a:lnSpc>
            </a:pPr>
            <a:r>
              <a:rPr lang="en-US" sz="2400" dirty="0">
                <a:solidFill>
                  <a:prstClr val="white"/>
                </a:solidFill>
              </a:rPr>
              <a:t>       5.  muscle tension</a:t>
            </a:r>
          </a:p>
          <a:p>
            <a:pPr lvl="0">
              <a:lnSpc>
                <a:spcPct val="90000"/>
              </a:lnSpc>
            </a:pPr>
            <a:r>
              <a:rPr lang="en-US" sz="2400" dirty="0">
                <a:solidFill>
                  <a:prstClr val="white"/>
                </a:solidFill>
              </a:rPr>
              <a:t>       6.  sleep disturbance (difficulty falling or staying asleep or </a:t>
            </a:r>
          </a:p>
          <a:p>
            <a:pPr lvl="0">
              <a:lnSpc>
                <a:spcPct val="90000"/>
              </a:lnSpc>
            </a:pPr>
            <a:r>
              <a:rPr lang="en-US" sz="2400" dirty="0">
                <a:solidFill>
                  <a:prstClr val="white"/>
                </a:solidFill>
              </a:rPr>
              <a:t>           restless unsatisfying </a:t>
            </a:r>
            <a:r>
              <a:rPr lang="en-US" sz="2400" dirty="0" smtClean="0">
                <a:solidFill>
                  <a:prstClr val="white"/>
                </a:solidFill>
              </a:rPr>
              <a:t>sleep)</a:t>
            </a:r>
            <a:endParaRPr lang="en-US" sz="2400" dirty="0">
              <a:solidFill>
                <a:prstClr val="white"/>
              </a:solidFill>
            </a:endParaRP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 </a:t>
            </a:r>
            <a:r>
              <a:rPr lang="en-US" sz="2400" dirty="0" smtClean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2203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6612" y="1295400"/>
            <a:ext cx="10439400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sz="3200" dirty="0" smtClean="0"/>
              <a:t>Obsessive Compulsive Disorder </a:t>
            </a:r>
            <a:r>
              <a:rPr lang="en-US" sz="3200" dirty="0" smtClean="0"/>
              <a:t>symptoms </a:t>
            </a:r>
            <a:r>
              <a:rPr lang="en-US" sz="3200" dirty="0" smtClean="0"/>
              <a:t>are similar </a:t>
            </a:r>
            <a:r>
              <a:rPr lang="en-US" sz="3200" dirty="0" smtClean="0"/>
              <a:t>to repetitive and stereotyped behaviors seen in ASD</a:t>
            </a:r>
            <a:r>
              <a:rPr lang="en-US" sz="32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/>
              <a:t>Symptoms more severe in ASD than non-ASD</a:t>
            </a:r>
          </a:p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3200" dirty="0"/>
          </a:p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68695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212" y="1981200"/>
            <a:ext cx="9753600" cy="363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u="sng" dirty="0" smtClean="0"/>
              <a:t>TREATMENT:</a:t>
            </a:r>
          </a:p>
          <a:p>
            <a:pPr>
              <a:lnSpc>
                <a:spcPct val="90000"/>
              </a:lnSpc>
            </a:pP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 smtClean="0"/>
              <a:t>For higher functioning individual </a:t>
            </a:r>
            <a:r>
              <a:rPr lang="en-US" sz="3200" dirty="0" smtClean="0"/>
              <a:t>Cognitive Behavior Therapy (CBT)</a:t>
            </a: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sz="3200" dirty="0" smtClean="0"/>
              <a:t>	For </a:t>
            </a:r>
            <a:r>
              <a:rPr lang="en-US" sz="3200" dirty="0" smtClean="0"/>
              <a:t>severe symptoms: medication + CBT</a:t>
            </a:r>
          </a:p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sz="3200" dirty="0" smtClean="0"/>
              <a:t>For lower functioning individual:  medication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4094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6212" y="1981200"/>
            <a:ext cx="64331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b="1" i="1" u="sng" dirty="0" smtClean="0"/>
              <a:t>DEPRESSION</a:t>
            </a:r>
            <a:endParaRPr lang="en-US" sz="3200" b="1" i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12" y="457200"/>
            <a:ext cx="56388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11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2812" y="990600"/>
            <a:ext cx="1005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</a:rPr>
              <a:t>Symptoms of depression seen in general population and ASD</a:t>
            </a:r>
          </a:p>
          <a:p>
            <a:endParaRPr lang="en-US" sz="3200" dirty="0">
              <a:solidFill>
                <a:prstClr val="white"/>
              </a:solidFill>
            </a:endParaRPr>
          </a:p>
          <a:p>
            <a:r>
              <a:rPr lang="en-US" sz="3200" dirty="0" smtClean="0">
                <a:solidFill>
                  <a:prstClr val="white"/>
                </a:solidFill>
              </a:rPr>
              <a:t>-sadness</a:t>
            </a:r>
          </a:p>
          <a:p>
            <a:r>
              <a:rPr lang="en-US" sz="3200" dirty="0" smtClean="0">
                <a:solidFill>
                  <a:prstClr val="white"/>
                </a:solidFill>
              </a:rPr>
              <a:t>-apathy</a:t>
            </a:r>
          </a:p>
          <a:p>
            <a:r>
              <a:rPr lang="en-US" sz="3200" dirty="0" smtClean="0">
                <a:solidFill>
                  <a:prstClr val="white"/>
                </a:solidFill>
              </a:rPr>
              <a:t>-anhedonia</a:t>
            </a:r>
          </a:p>
          <a:p>
            <a:r>
              <a:rPr lang="en-US" sz="3200" dirty="0" smtClean="0">
                <a:solidFill>
                  <a:prstClr val="white"/>
                </a:solidFill>
              </a:rPr>
              <a:t>-loss of interest</a:t>
            </a:r>
          </a:p>
          <a:p>
            <a:r>
              <a:rPr lang="en-US" sz="3200" dirty="0" smtClean="0">
                <a:solidFill>
                  <a:prstClr val="white"/>
                </a:solidFill>
              </a:rPr>
              <a:t>-decrease self care</a:t>
            </a:r>
          </a:p>
          <a:p>
            <a:r>
              <a:rPr lang="en-US" sz="3200" dirty="0" smtClean="0">
                <a:solidFill>
                  <a:prstClr val="white"/>
                </a:solidFill>
              </a:rPr>
              <a:t>-psychomotor retardation</a:t>
            </a:r>
          </a:p>
        </p:txBody>
      </p:sp>
    </p:spTree>
    <p:extLst>
      <p:ext uri="{BB962C8B-B14F-4D97-AF65-F5344CB8AC3E}">
        <p14:creationId xmlns:p14="http://schemas.microsoft.com/office/powerpoint/2010/main" val="297260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7612" y="685800"/>
            <a:ext cx="8763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prstClr val="white"/>
              </a:solidFill>
            </a:endParaRPr>
          </a:p>
          <a:p>
            <a:r>
              <a:rPr lang="en-US" sz="3200" dirty="0" smtClean="0">
                <a:solidFill>
                  <a:prstClr val="white"/>
                </a:solidFill>
              </a:rPr>
              <a:t>In general clinicians rely on patients’ self- report; this makes it difficult to assess depression in the ASD population </a:t>
            </a:r>
          </a:p>
          <a:p>
            <a:endParaRPr lang="en-US" sz="3200" dirty="0">
              <a:solidFill>
                <a:prstClr val="white"/>
              </a:solidFill>
            </a:endParaRPr>
          </a:p>
          <a:p>
            <a:r>
              <a:rPr lang="en-US" sz="3200" dirty="0" smtClean="0">
                <a:solidFill>
                  <a:prstClr val="white"/>
                </a:solidFill>
              </a:rPr>
              <a:t>Symptoms of depression can be manifested in poor  sleep, ability to concentrate, and in  communication through facial expression or intonation. </a:t>
            </a:r>
          </a:p>
          <a:p>
            <a:endParaRPr lang="en-US" sz="3200" dirty="0">
              <a:solidFill>
                <a:prstClr val="white"/>
              </a:solidFill>
            </a:endParaRPr>
          </a:p>
          <a:p>
            <a:r>
              <a:rPr lang="en-US" sz="3200" dirty="0" smtClean="0">
                <a:solidFill>
                  <a:prstClr val="white"/>
                </a:solidFill>
              </a:rPr>
              <a:t>These are easily masked by symptoms of autism.</a:t>
            </a:r>
          </a:p>
        </p:txBody>
      </p:sp>
    </p:spTree>
    <p:extLst>
      <p:ext uri="{BB962C8B-B14F-4D97-AF65-F5344CB8AC3E}">
        <p14:creationId xmlns:p14="http://schemas.microsoft.com/office/powerpoint/2010/main" val="385343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1412" y="685800"/>
            <a:ext cx="9906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Symptoms that may be present but </a:t>
            </a:r>
            <a:r>
              <a:rPr lang="en-US" sz="3200" dirty="0"/>
              <a:t>not frequently seen:</a:t>
            </a:r>
          </a:p>
          <a:p>
            <a:r>
              <a:rPr lang="en-US" sz="3200" dirty="0" smtClean="0"/>
              <a:t>- Feeling </a:t>
            </a:r>
            <a:r>
              <a:rPr lang="en-US" sz="3200" dirty="0"/>
              <a:t>of worthlessness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Guilt</a:t>
            </a:r>
          </a:p>
          <a:p>
            <a:endParaRPr lang="en-US" sz="3200" dirty="0" smtClean="0"/>
          </a:p>
          <a:p>
            <a:r>
              <a:rPr lang="en-US" sz="3200" dirty="0" smtClean="0"/>
              <a:t>Other </a:t>
            </a:r>
            <a:r>
              <a:rPr lang="en-US" sz="3200" dirty="0"/>
              <a:t>possible depressive symptoms more specific to or common in ASD</a:t>
            </a:r>
          </a:p>
          <a:p>
            <a:r>
              <a:rPr lang="en-US" sz="3200" dirty="0" smtClean="0"/>
              <a:t>- Irritability</a:t>
            </a:r>
            <a:endParaRPr lang="en-US" sz="3200" dirty="0"/>
          </a:p>
          <a:p>
            <a:pPr marL="285750" indent="-285750">
              <a:buFontTx/>
              <a:buChar char="-"/>
            </a:pPr>
            <a:r>
              <a:rPr lang="en-US" sz="3200" dirty="0"/>
              <a:t>Agitation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Increase social withdrawal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Change in character </a:t>
            </a:r>
            <a:r>
              <a:rPr lang="en-US" sz="3200" dirty="0" smtClean="0"/>
              <a:t>or </a:t>
            </a:r>
            <a:r>
              <a:rPr lang="en-US" sz="3200" dirty="0"/>
              <a:t>obsession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Increase in compulsive behavior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2066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3812" y="1752600"/>
            <a:ext cx="9525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For Individuals with co-morbid cognitive </a:t>
            </a:r>
            <a:r>
              <a:rPr lang="en-US" sz="3200" dirty="0" smtClean="0"/>
              <a:t>disability,  </a:t>
            </a:r>
            <a:r>
              <a:rPr lang="en-US" sz="3200" dirty="0" smtClean="0"/>
              <a:t>depression can be manifested through:</a:t>
            </a:r>
            <a:endParaRPr lang="en-US" sz="3200" dirty="0"/>
          </a:p>
          <a:p>
            <a:endParaRPr lang="en-US" sz="3200" dirty="0"/>
          </a:p>
          <a:p>
            <a:pPr marL="285750" indent="-285750">
              <a:buFontTx/>
              <a:buChar char="-"/>
            </a:pPr>
            <a:r>
              <a:rPr lang="en-US" sz="3200" dirty="0"/>
              <a:t>Increase in self injury</a:t>
            </a:r>
          </a:p>
          <a:p>
            <a:pPr marL="285750" indent="-285750">
              <a:buFontTx/>
              <a:buChar char="-"/>
            </a:pPr>
            <a:r>
              <a:rPr lang="en-US" sz="3200" dirty="0"/>
              <a:t>Regression of adaptive skills</a:t>
            </a:r>
          </a:p>
        </p:txBody>
      </p:sp>
    </p:spTree>
    <p:extLst>
      <p:ext uri="{BB962C8B-B14F-4D97-AF65-F5344CB8AC3E}">
        <p14:creationId xmlns:p14="http://schemas.microsoft.com/office/powerpoint/2010/main" val="109349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2812" y="1143000"/>
            <a:ext cx="10058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smtClean="0"/>
              <a:t>Presentation of depression</a:t>
            </a:r>
          </a:p>
          <a:p>
            <a:endParaRPr lang="en-US" sz="2400" dirty="0" smtClean="0"/>
          </a:p>
          <a:p>
            <a:r>
              <a:rPr lang="en-US" sz="2800" dirty="0" smtClean="0"/>
              <a:t>Depends on age, level of intelligence and verbal skills.</a:t>
            </a:r>
          </a:p>
          <a:p>
            <a:endParaRPr lang="en-US" sz="2400" dirty="0"/>
          </a:p>
          <a:p>
            <a:r>
              <a:rPr lang="en-US" sz="4000" b="1" u="sng" dirty="0" smtClean="0"/>
              <a:t>TREATMENT</a:t>
            </a:r>
          </a:p>
          <a:p>
            <a:r>
              <a:rPr lang="en-US" sz="2800" dirty="0" smtClean="0"/>
              <a:t>For mild to moderate symptoms and higher functioning</a:t>
            </a:r>
          </a:p>
          <a:p>
            <a:r>
              <a:rPr lang="en-US" sz="2800" dirty="0" smtClean="0"/>
              <a:t>- Cognitive Behavior  Treatment (CBT)</a:t>
            </a:r>
          </a:p>
          <a:p>
            <a:endParaRPr lang="en-US" sz="2800" dirty="0"/>
          </a:p>
          <a:p>
            <a:r>
              <a:rPr lang="en-US" sz="2800" dirty="0" smtClean="0"/>
              <a:t>For severe symptoms - CBT + Medications</a:t>
            </a:r>
          </a:p>
          <a:p>
            <a:endParaRPr lang="en-US" sz="2800" dirty="0"/>
          </a:p>
          <a:p>
            <a:r>
              <a:rPr lang="en-US" sz="2800" dirty="0" smtClean="0"/>
              <a:t>For ASD patient with co-morbid cognitive disability </a:t>
            </a:r>
          </a:p>
          <a:p>
            <a:r>
              <a:rPr lang="en-US" sz="2800" dirty="0" smtClean="0"/>
              <a:t>– Medications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662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 smtClean="0"/>
              <a:t>BIPOLAR MOOD DISORDER</a:t>
            </a:r>
            <a:endParaRPr lang="en-US" sz="4000" b="1" i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612" y="533400"/>
            <a:ext cx="363855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4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5612" y="1752600"/>
            <a:ext cx="1028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1412" y="1524000"/>
            <a:ext cx="9296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Prevalence of Bipolar Disorder (BD) in adults with ASD ranges from 6% to </a:t>
            </a:r>
            <a:r>
              <a:rPr lang="en-US" sz="2800" dirty="0" smtClean="0"/>
              <a:t>27%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 </a:t>
            </a:r>
            <a:endParaRPr lang="en-US" sz="2800" dirty="0" smtClean="0"/>
          </a:p>
          <a:p>
            <a:r>
              <a:rPr lang="en-US" sz="2800" dirty="0" smtClean="0"/>
              <a:t>Usual onset in adolescence </a:t>
            </a:r>
          </a:p>
          <a:p>
            <a:r>
              <a:rPr lang="en-US" sz="2800" dirty="0" smtClean="0"/>
              <a:t>Characterized by atypical presentation, making identification difficult.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0172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0012" y="1219200"/>
            <a:ext cx="9601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Family history of affective disorder  very important</a:t>
            </a:r>
          </a:p>
          <a:p>
            <a:endParaRPr lang="en-US" sz="2800" dirty="0"/>
          </a:p>
          <a:p>
            <a:r>
              <a:rPr lang="en-US" sz="2800" dirty="0"/>
              <a:t>Clinical features often diagnosed as Schizophrenia because of the atypical presentation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One key factor in differentiating bipolar disorder is to look carefully at when the symptoms appear and how long they last.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307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0012" y="990600"/>
            <a:ext cx="9753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en-US" sz="3200" dirty="0" smtClean="0"/>
              <a:t>Manic episodes in adult </a:t>
            </a:r>
            <a:r>
              <a:rPr lang="en-US" sz="3200" dirty="0" smtClean="0"/>
              <a:t>ASD are </a:t>
            </a:r>
            <a:r>
              <a:rPr lang="en-US" sz="3200" dirty="0" smtClean="0"/>
              <a:t>characterized by mixed features such as irritability, unstable and dysphoric mood, hostility, restlessness, anxiety, perplexity, aggression, violent  behavior and insomnia.</a:t>
            </a:r>
          </a:p>
          <a:p>
            <a:endParaRPr lang="en-US" sz="3200" dirty="0" smtClean="0"/>
          </a:p>
          <a:p>
            <a:r>
              <a:rPr lang="en-US" sz="3200" dirty="0" smtClean="0"/>
              <a:t>Uncommon are euphoric </a:t>
            </a:r>
            <a:r>
              <a:rPr lang="en-US" sz="3200" dirty="0" smtClean="0"/>
              <a:t>mood, elation and </a:t>
            </a:r>
            <a:r>
              <a:rPr lang="en-US" sz="3200" dirty="0" smtClean="0"/>
              <a:t>jocularity.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458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212" y="2133600"/>
            <a:ext cx="9677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Psychotic symptoms may be so prominent that other manic symptoms remain unrecognized.</a:t>
            </a:r>
          </a:p>
          <a:p>
            <a:endParaRPr lang="en-US" sz="3600" dirty="0"/>
          </a:p>
          <a:p>
            <a:r>
              <a:rPr lang="en-US" sz="3200" dirty="0" smtClean="0"/>
              <a:t>Bizarre thought contents vs. odd thinking, bizarre ideas and idiosyncratic views are common among ASD individuals.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846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3812" y="914400"/>
            <a:ext cx="9448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Important in making the diagnosis </a:t>
            </a:r>
            <a:r>
              <a:rPr lang="en-US" sz="3200" dirty="0" smtClean="0"/>
              <a:t>is an </a:t>
            </a:r>
            <a:r>
              <a:rPr lang="en-US" sz="3200" dirty="0"/>
              <a:t>accurate clinical interview, </a:t>
            </a:r>
            <a:r>
              <a:rPr lang="en-US" sz="3200" dirty="0" smtClean="0"/>
              <a:t>and use </a:t>
            </a:r>
            <a:r>
              <a:rPr lang="en-US" sz="3200" dirty="0"/>
              <a:t>of assessment instruments for mood symptoms.</a:t>
            </a:r>
          </a:p>
          <a:p>
            <a:endParaRPr lang="en-US" sz="3200" dirty="0"/>
          </a:p>
          <a:p>
            <a:r>
              <a:rPr lang="en-US" sz="3200" dirty="0"/>
              <a:t>The presence of a family history of BD in first degree relatives, special abilities, anxiety and or multiple psychiatric </a:t>
            </a:r>
            <a:r>
              <a:rPr lang="en-US" sz="3200" dirty="0" smtClean="0"/>
              <a:t>co-morbidities </a:t>
            </a:r>
            <a:r>
              <a:rPr lang="en-US" sz="3200" dirty="0"/>
              <a:t>and co-morbid Tourette’s Syndrome are other important indicators of bipolarity.</a:t>
            </a:r>
          </a:p>
        </p:txBody>
      </p:sp>
    </p:spTree>
    <p:extLst>
      <p:ext uri="{BB962C8B-B14F-4D97-AF65-F5344CB8AC3E}">
        <p14:creationId xmlns:p14="http://schemas.microsoft.com/office/powerpoint/2010/main" val="129678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0012" y="2438400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 smtClean="0"/>
          </a:p>
          <a:p>
            <a:r>
              <a:rPr lang="en-US" sz="4000" b="1" i="1" u="sng" dirty="0" smtClean="0"/>
              <a:t>TREATMENT: Mood stabilizers</a:t>
            </a:r>
            <a:endParaRPr lang="en-US" sz="4000" b="1" i="1" u="sng" dirty="0"/>
          </a:p>
        </p:txBody>
      </p:sp>
    </p:spTree>
    <p:extLst>
      <p:ext uri="{BB962C8B-B14F-4D97-AF65-F5344CB8AC3E}">
        <p14:creationId xmlns:p14="http://schemas.microsoft.com/office/powerpoint/2010/main" val="148650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6612" y="685800"/>
            <a:ext cx="1028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/>
              <a:t>Lithium:</a:t>
            </a:r>
            <a:r>
              <a:rPr lang="en-US" sz="3200" b="1" dirty="0" smtClean="0"/>
              <a:t>  </a:t>
            </a:r>
            <a:r>
              <a:rPr lang="en-US" sz="3200" dirty="0" smtClean="0"/>
              <a:t>Predictors  </a:t>
            </a:r>
            <a:r>
              <a:rPr lang="en-US" sz="3200" dirty="0"/>
              <a:t>of favorable </a:t>
            </a:r>
            <a:r>
              <a:rPr lang="en-US" sz="3200" dirty="0" smtClean="0"/>
              <a:t>response are -  </a:t>
            </a:r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Family history of BD</a:t>
            </a:r>
            <a:endParaRPr lang="en-US" sz="3200" dirty="0"/>
          </a:p>
          <a:p>
            <a:r>
              <a:rPr lang="en-US" sz="3200" dirty="0"/>
              <a:t>Severe hyperactivity unresponsive to stimulants</a:t>
            </a:r>
          </a:p>
          <a:p>
            <a:r>
              <a:rPr lang="en-US" sz="3200" dirty="0"/>
              <a:t>Cyclical pattern of behavioral changes</a:t>
            </a:r>
          </a:p>
          <a:p>
            <a:r>
              <a:rPr lang="en-US" sz="3200" dirty="0"/>
              <a:t>Irritability</a:t>
            </a:r>
          </a:p>
          <a:p>
            <a:r>
              <a:rPr lang="en-US" sz="3200" dirty="0"/>
              <a:t>Enduring outbursts of laughter</a:t>
            </a:r>
          </a:p>
          <a:p>
            <a:r>
              <a:rPr lang="en-US" sz="3200" dirty="0"/>
              <a:t>Subjective dizziness</a:t>
            </a:r>
          </a:p>
          <a:p>
            <a:r>
              <a:rPr lang="en-US" sz="3200" dirty="0"/>
              <a:t>Presence of at least some BD diagnostic criteria</a:t>
            </a:r>
          </a:p>
        </p:txBody>
      </p:sp>
    </p:spTree>
    <p:extLst>
      <p:ext uri="{BB962C8B-B14F-4D97-AF65-F5344CB8AC3E}">
        <p14:creationId xmlns:p14="http://schemas.microsoft.com/office/powerpoint/2010/main" val="207639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2812" y="762000"/>
            <a:ext cx="9906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/>
              <a:t>Valproate</a:t>
            </a:r>
            <a:endParaRPr lang="en-US" sz="3200" b="1" i="1" u="sng" dirty="0"/>
          </a:p>
          <a:p>
            <a:endParaRPr lang="en-US" sz="3200" dirty="0"/>
          </a:p>
          <a:p>
            <a:r>
              <a:rPr lang="en-US" sz="3200" dirty="0"/>
              <a:t>Several reports suggests efficacy in symptoms of irritability, dysphoria and anxiety.</a:t>
            </a:r>
          </a:p>
          <a:p>
            <a:endParaRPr lang="en-US" sz="3200" dirty="0"/>
          </a:p>
          <a:p>
            <a:r>
              <a:rPr lang="en-US" sz="3200" dirty="0"/>
              <a:t>Favorable effects in ASD patients with Mental Retardation, typical </a:t>
            </a:r>
            <a:r>
              <a:rPr lang="en-US" sz="3200" dirty="0" smtClean="0"/>
              <a:t>and atypical </a:t>
            </a:r>
            <a:r>
              <a:rPr lang="en-US" sz="3200" dirty="0"/>
              <a:t>BD including rapid cycling.</a:t>
            </a:r>
          </a:p>
          <a:p>
            <a:endParaRPr lang="en-US" sz="3200" dirty="0"/>
          </a:p>
          <a:p>
            <a:r>
              <a:rPr lang="en-US" sz="3200" dirty="0" err="1"/>
              <a:t>Oxcarbazepine</a:t>
            </a:r>
            <a:r>
              <a:rPr lang="en-US" sz="3200" dirty="0"/>
              <a:t> + low dose </a:t>
            </a:r>
            <a:r>
              <a:rPr lang="en-US" sz="3200" dirty="0" smtClean="0"/>
              <a:t>second generation antipsychotic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9450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012" y="1295400"/>
            <a:ext cx="10134600" cy="5847755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ATYPICAL ANTIPSYCHOTIC OR SECOND GENERATION ANTIPSYCHOTIC MEDICATIONS</a:t>
            </a:r>
          </a:p>
          <a:p>
            <a:endParaRPr lang="en-US" dirty="0"/>
          </a:p>
          <a:p>
            <a:r>
              <a:rPr lang="en-US" sz="3200" b="1" i="1" u="sng" dirty="0" err="1" smtClean="0"/>
              <a:t>Risperidone</a:t>
            </a:r>
            <a:endParaRPr lang="en-US" sz="3200" b="1" i="1" u="sng" dirty="0" smtClean="0"/>
          </a:p>
          <a:p>
            <a:r>
              <a:rPr lang="en-US" sz="3200" dirty="0"/>
              <a:t>	</a:t>
            </a:r>
            <a:r>
              <a:rPr lang="en-US" sz="3200" dirty="0" smtClean="0"/>
              <a:t>Effective in reducing repetitive, aggressive 	and impulsive behaviors and improving some 	aspects of sociality</a:t>
            </a:r>
          </a:p>
          <a:p>
            <a:r>
              <a:rPr lang="en-US" sz="3200" dirty="0"/>
              <a:t>	</a:t>
            </a:r>
            <a:endParaRPr lang="en-US" sz="3200" dirty="0" smtClean="0"/>
          </a:p>
          <a:p>
            <a:r>
              <a:rPr lang="en-US" sz="3200" dirty="0"/>
              <a:t>	</a:t>
            </a:r>
            <a:r>
              <a:rPr lang="en-US" sz="3200" dirty="0" smtClean="0"/>
              <a:t>Side effects:  Extrapyramidal symptoms,  	Tardive Dyskinesia, weight gain, drowsiness 	and elevated </a:t>
            </a:r>
            <a:r>
              <a:rPr lang="en-US" sz="3200" dirty="0" smtClean="0"/>
              <a:t>prolactin </a:t>
            </a:r>
            <a:r>
              <a:rPr lang="en-US" sz="3200" dirty="0" smtClean="0"/>
              <a:t>level. 	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8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3812" y="609600"/>
            <a:ext cx="8915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err="1"/>
              <a:t>Aripiprazole</a:t>
            </a:r>
            <a:endParaRPr lang="en-US" sz="3200" b="1" i="1" u="sng" dirty="0"/>
          </a:p>
          <a:p>
            <a:endParaRPr lang="en-US" sz="3200" dirty="0"/>
          </a:p>
          <a:p>
            <a:r>
              <a:rPr lang="en-US" sz="3200" dirty="0"/>
              <a:t>Effective in reducing irritability, self-injury and temper tantrums.</a:t>
            </a:r>
          </a:p>
          <a:p>
            <a:endParaRPr lang="en-US" sz="3200" dirty="0"/>
          </a:p>
          <a:p>
            <a:r>
              <a:rPr lang="en-US" sz="3200" dirty="0"/>
              <a:t>Well tolerated</a:t>
            </a:r>
          </a:p>
          <a:p>
            <a:endParaRPr lang="en-US" sz="3200" dirty="0"/>
          </a:p>
          <a:p>
            <a:r>
              <a:rPr lang="en-US" sz="3200" dirty="0"/>
              <a:t>Side Effects: weight gain, </a:t>
            </a:r>
            <a:r>
              <a:rPr lang="en-US" sz="3200" dirty="0" smtClean="0"/>
              <a:t>elevated </a:t>
            </a:r>
            <a:r>
              <a:rPr lang="en-US" sz="3200" dirty="0" smtClean="0"/>
              <a:t>prolactin, </a:t>
            </a:r>
            <a:r>
              <a:rPr lang="en-US" sz="3200" dirty="0" smtClean="0"/>
              <a:t>dose-dependent </a:t>
            </a:r>
            <a:r>
              <a:rPr lang="en-US" sz="3200" dirty="0"/>
              <a:t>sedation and </a:t>
            </a:r>
            <a:r>
              <a:rPr lang="en-US" sz="3200" dirty="0" smtClean="0"/>
              <a:t>drooling/increased salivation. EPS </a:t>
            </a:r>
            <a:r>
              <a:rPr lang="en-US" sz="3200" dirty="0"/>
              <a:t>and </a:t>
            </a:r>
            <a:r>
              <a:rPr lang="en-US" sz="3200" dirty="0" smtClean="0"/>
              <a:t>Tardive Dyskinesia are not </a:t>
            </a:r>
            <a:r>
              <a:rPr lang="en-US" sz="3200" dirty="0"/>
              <a:t>negligible.</a:t>
            </a:r>
          </a:p>
        </p:txBody>
      </p:sp>
    </p:spTree>
    <p:extLst>
      <p:ext uri="{BB962C8B-B14F-4D97-AF65-F5344CB8AC3E}">
        <p14:creationId xmlns:p14="http://schemas.microsoft.com/office/powerpoint/2010/main" val="303138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1412" y="1295400"/>
            <a:ext cx="9677400" cy="4801314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References:</a:t>
            </a:r>
          </a:p>
          <a:p>
            <a:endParaRPr lang="en-US" dirty="0"/>
          </a:p>
          <a:p>
            <a:r>
              <a:rPr lang="en-US" dirty="0" smtClean="0"/>
              <a:t>NADD Bulletin Volume X Number 6 Article 1</a:t>
            </a:r>
          </a:p>
          <a:p>
            <a:r>
              <a:rPr lang="en-US" dirty="0"/>
              <a:t>	</a:t>
            </a:r>
            <a:r>
              <a:rPr lang="en-US" dirty="0" smtClean="0"/>
              <a:t>Bipolar Spectrum Disorder with Comorbid Spectrum Disorders </a:t>
            </a:r>
          </a:p>
          <a:p>
            <a:r>
              <a:rPr lang="en-US" dirty="0"/>
              <a:t>	</a:t>
            </a:r>
            <a:r>
              <a:rPr lang="en-US" dirty="0" smtClean="0"/>
              <a:t>Jay A </a:t>
            </a:r>
            <a:r>
              <a:rPr lang="en-US" dirty="0" err="1" smtClean="0"/>
              <a:t>Salpekar</a:t>
            </a:r>
            <a:r>
              <a:rPr lang="en-US" dirty="0" smtClean="0"/>
              <a:t>, MD, Peter </a:t>
            </a:r>
            <a:r>
              <a:rPr lang="en-US" dirty="0" err="1" smtClean="0"/>
              <a:t>Daniolos</a:t>
            </a:r>
            <a:r>
              <a:rPr lang="en-US" dirty="0" smtClean="0"/>
              <a:t>, MD, The George Washington University </a:t>
            </a:r>
          </a:p>
          <a:p>
            <a:r>
              <a:rPr lang="en-US" dirty="0"/>
              <a:t>	</a:t>
            </a:r>
            <a:r>
              <a:rPr lang="en-US" dirty="0" smtClean="0"/>
              <a:t>School of Medicine</a:t>
            </a:r>
          </a:p>
          <a:p>
            <a:endParaRPr lang="en-US" dirty="0"/>
          </a:p>
          <a:p>
            <a:r>
              <a:rPr lang="en-US" dirty="0" smtClean="0"/>
              <a:t>Journal of Affective Disorders</a:t>
            </a:r>
          </a:p>
          <a:p>
            <a:r>
              <a:rPr lang="en-US" dirty="0"/>
              <a:t>	</a:t>
            </a:r>
            <a:r>
              <a:rPr lang="en-US" dirty="0" smtClean="0"/>
              <a:t>Bipolar Disorder in Adults with Asperger’s Syndrome</a:t>
            </a:r>
          </a:p>
          <a:p>
            <a:r>
              <a:rPr lang="en-US" dirty="0"/>
              <a:t>	</a:t>
            </a:r>
            <a:r>
              <a:rPr lang="en-US" dirty="0" smtClean="0"/>
              <a:t>A Systematic Review</a:t>
            </a:r>
          </a:p>
          <a:p>
            <a:r>
              <a:rPr lang="en-US" dirty="0"/>
              <a:t>	</a:t>
            </a:r>
            <a:r>
              <a:rPr lang="en-US" dirty="0" smtClean="0"/>
              <a:t>Giulia </a:t>
            </a:r>
            <a:r>
              <a:rPr lang="en-US" dirty="0" err="1" smtClean="0"/>
              <a:t>Vannucchi</a:t>
            </a:r>
            <a:r>
              <a:rPr lang="en-US" dirty="0" smtClean="0"/>
              <a:t>, Gabriele </a:t>
            </a:r>
            <a:r>
              <a:rPr lang="en-US" dirty="0" err="1" smtClean="0"/>
              <a:t>Masi</a:t>
            </a:r>
            <a:r>
              <a:rPr lang="en-US" dirty="0" smtClean="0"/>
              <a:t>, Cristina Toni, </a:t>
            </a:r>
            <a:r>
              <a:rPr lang="en-US" dirty="0" err="1" smtClean="0"/>
              <a:t>Dell’Osso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Andreas </a:t>
            </a:r>
            <a:r>
              <a:rPr lang="en-US" dirty="0" err="1" smtClean="0"/>
              <a:t>Erfurth</a:t>
            </a:r>
            <a:r>
              <a:rPr lang="en-US" dirty="0" smtClean="0"/>
              <a:t>, Giulio </a:t>
            </a:r>
            <a:r>
              <a:rPr lang="en-US" dirty="0" err="1" smtClean="0"/>
              <a:t>Perugi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National Autistic Society </a:t>
            </a:r>
          </a:p>
          <a:p>
            <a:r>
              <a:rPr lang="en-US" dirty="0"/>
              <a:t>	</a:t>
            </a:r>
            <a:r>
              <a:rPr lang="en-US" dirty="0" smtClean="0"/>
              <a:t>Depression and its measurement in the verbal adolescents and adults</a:t>
            </a:r>
          </a:p>
          <a:p>
            <a:r>
              <a:rPr lang="en-US" dirty="0"/>
              <a:t>	</a:t>
            </a:r>
            <a:r>
              <a:rPr lang="en-US" dirty="0" smtClean="0"/>
              <a:t>with autism spectrum disorder</a:t>
            </a:r>
          </a:p>
          <a:p>
            <a:r>
              <a:rPr lang="en-US" dirty="0"/>
              <a:t>	</a:t>
            </a:r>
            <a:r>
              <a:rPr lang="en-US" dirty="0" smtClean="0"/>
              <a:t>Katherine Gotham, Kathryn </a:t>
            </a:r>
            <a:r>
              <a:rPr lang="en-US" dirty="0" err="1" smtClean="0"/>
              <a:t>Unruth</a:t>
            </a:r>
            <a:r>
              <a:rPr lang="en-US" dirty="0" smtClean="0"/>
              <a:t> and Catherine Lord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1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6212" y="1066800"/>
            <a:ext cx="8915400" cy="2831544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References:</a:t>
            </a:r>
          </a:p>
          <a:p>
            <a:endParaRPr lang="en-US" sz="2000" dirty="0"/>
          </a:p>
          <a:p>
            <a:r>
              <a:rPr lang="en-US" sz="2000" dirty="0" smtClean="0"/>
              <a:t>DSM IV TR </a:t>
            </a:r>
          </a:p>
          <a:p>
            <a:r>
              <a:rPr lang="en-US" sz="2000" dirty="0" smtClean="0"/>
              <a:t>APA Publishing</a:t>
            </a:r>
          </a:p>
          <a:p>
            <a:endParaRPr lang="en-US" sz="2000" dirty="0"/>
          </a:p>
          <a:p>
            <a:r>
              <a:rPr lang="en-US" sz="2000" dirty="0" smtClean="0"/>
              <a:t>Indiana Resource for Autism</a:t>
            </a:r>
          </a:p>
          <a:p>
            <a:r>
              <a:rPr lang="en-US" sz="2000" dirty="0" smtClean="0"/>
              <a:t>	Anxiety and Autism Spectrum Disorders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Ann Merrill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25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5212" y="1752600"/>
            <a:ext cx="9601200" cy="28623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Thank you.</a:t>
            </a:r>
          </a:p>
          <a:p>
            <a:endParaRPr lang="en-US" sz="3600" dirty="0" smtClean="0"/>
          </a:p>
          <a:p>
            <a:r>
              <a:rPr lang="en-US" sz="3600" dirty="0" smtClean="0"/>
              <a:t>Questions and Comments</a:t>
            </a:r>
          </a:p>
          <a:p>
            <a:endParaRPr lang="en-US" sz="3600" dirty="0" smtClean="0"/>
          </a:p>
          <a:p>
            <a:r>
              <a:rPr lang="en-US" sz="3600" dirty="0" smtClean="0"/>
              <a:t>Email address tesamay@gmail.com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18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760</Words>
  <Application>Microsoft Office PowerPoint</Application>
  <PresentationFormat>Custom</PresentationFormat>
  <Paragraphs>205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Slice</vt:lpstr>
      <vt:lpstr>PSYCHIATRIC COMORBITY IN AUTISM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BIPOLAR MOOD DISORDER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2014-09-02T03:27:49Z</dcterms:created>
  <dcterms:modified xsi:type="dcterms:W3CDTF">2014-11-26T03:42:47Z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