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16"/>
  </p:notesMasterIdLst>
  <p:handoutMasterIdLst>
    <p:handoutMasterId r:id="rId17"/>
  </p:handoutMasterIdLst>
  <p:sldIdLst>
    <p:sldId id="256" r:id="rId2"/>
    <p:sldId id="295" r:id="rId3"/>
    <p:sldId id="272" r:id="rId4"/>
    <p:sldId id="278" r:id="rId5"/>
    <p:sldId id="290" r:id="rId6"/>
    <p:sldId id="294" r:id="rId7"/>
    <p:sldId id="292" r:id="rId8"/>
    <p:sldId id="279" r:id="rId9"/>
    <p:sldId id="293" r:id="rId10"/>
    <p:sldId id="264" r:id="rId11"/>
    <p:sldId id="284" r:id="rId12"/>
    <p:sldId id="280" r:id="rId13"/>
    <p:sldId id="271" r:id="rId14"/>
    <p:sldId id="28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90" autoAdjust="0"/>
  </p:normalViewPr>
  <p:slideViewPr>
    <p:cSldViewPr>
      <p:cViewPr>
        <p:scale>
          <a:sx n="100" d="100"/>
          <a:sy n="100" d="100"/>
        </p:scale>
        <p:origin x="-43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284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v>
                </c:pt>
              </c:strCache>
            </c:strRef>
          </c:tx>
          <c:invertIfNegative val="0"/>
          <c:cat>
            <c:strRef>
              <c:f>Sheet1!$A$2:$A$7</c:f>
              <c:strCache>
                <c:ptCount val="6"/>
                <c:pt idx="0">
                  <c:v>GI Disorder</c:v>
                </c:pt>
                <c:pt idx="1">
                  <c:v>Epilepsy</c:v>
                </c:pt>
                <c:pt idx="2">
                  <c:v>ADHD</c:v>
                </c:pt>
                <c:pt idx="3">
                  <c:v>Anxiety</c:v>
                </c:pt>
                <c:pt idx="4">
                  <c:v>Depression</c:v>
                </c:pt>
                <c:pt idx="5">
                  <c:v>Bipolar Disorder</c:v>
                </c:pt>
              </c:strCache>
            </c:strRef>
          </c:cat>
          <c:val>
            <c:numRef>
              <c:f>Sheet1!$B$2:$B$7</c:f>
              <c:numCache>
                <c:formatCode>General</c:formatCode>
                <c:ptCount val="6"/>
                <c:pt idx="0">
                  <c:v>12</c:v>
                </c:pt>
                <c:pt idx="1">
                  <c:v>20</c:v>
                </c:pt>
                <c:pt idx="2">
                  <c:v>42</c:v>
                </c:pt>
                <c:pt idx="3">
                  <c:v>40</c:v>
                </c:pt>
                <c:pt idx="4">
                  <c:v>38</c:v>
                </c:pt>
                <c:pt idx="5">
                  <c:v>15</c:v>
                </c:pt>
              </c:numCache>
            </c:numRef>
          </c:val>
        </c:ser>
        <c:ser>
          <c:idx val="1"/>
          <c:order val="1"/>
          <c:tx>
            <c:strRef>
              <c:f>Sheet1!$C$1</c:f>
              <c:strCache>
                <c:ptCount val="1"/>
                <c:pt idx="0">
                  <c:v>Column1</c:v>
                </c:pt>
              </c:strCache>
            </c:strRef>
          </c:tx>
          <c:invertIfNegative val="0"/>
          <c:cat>
            <c:strRef>
              <c:f>Sheet1!$A$2:$A$7</c:f>
              <c:strCache>
                <c:ptCount val="6"/>
                <c:pt idx="0">
                  <c:v>GI Disorder</c:v>
                </c:pt>
                <c:pt idx="1">
                  <c:v>Epilepsy</c:v>
                </c:pt>
                <c:pt idx="2">
                  <c:v>ADHD</c:v>
                </c:pt>
                <c:pt idx="3">
                  <c:v>Anxiety</c:v>
                </c:pt>
                <c:pt idx="4">
                  <c:v>Depression</c:v>
                </c:pt>
                <c:pt idx="5">
                  <c:v>Bipolar Disorder</c:v>
                </c:pt>
              </c:strCache>
            </c:strRef>
          </c:cat>
          <c:val>
            <c:numRef>
              <c:f>Sheet1!$C$2:$C$7</c:f>
              <c:numCache>
                <c:formatCode>General</c:formatCode>
                <c:ptCount val="6"/>
              </c:numCache>
            </c:numRef>
          </c:val>
        </c:ser>
        <c:ser>
          <c:idx val="2"/>
          <c:order val="2"/>
          <c:tx>
            <c:strRef>
              <c:f>Sheet1!$D$1</c:f>
              <c:strCache>
                <c:ptCount val="1"/>
                <c:pt idx="0">
                  <c:v>Column2</c:v>
                </c:pt>
              </c:strCache>
            </c:strRef>
          </c:tx>
          <c:invertIfNegative val="0"/>
          <c:cat>
            <c:strRef>
              <c:f>Sheet1!$A$2:$A$7</c:f>
              <c:strCache>
                <c:ptCount val="6"/>
                <c:pt idx="0">
                  <c:v>GI Disorder</c:v>
                </c:pt>
                <c:pt idx="1">
                  <c:v>Epilepsy</c:v>
                </c:pt>
                <c:pt idx="2">
                  <c:v>ADHD</c:v>
                </c:pt>
                <c:pt idx="3">
                  <c:v>Anxiety</c:v>
                </c:pt>
                <c:pt idx="4">
                  <c:v>Depression</c:v>
                </c:pt>
                <c:pt idx="5">
                  <c:v>Bipolar Disorder</c:v>
                </c:pt>
              </c:strCache>
            </c:strRef>
          </c:cat>
          <c:val>
            <c:numRef>
              <c:f>Sheet1!$D$2:$D$7</c:f>
              <c:numCache>
                <c:formatCode>General</c:formatCode>
                <c:ptCount val="6"/>
              </c:numCache>
            </c:numRef>
          </c:val>
        </c:ser>
        <c:dLbls>
          <c:showLegendKey val="0"/>
          <c:showVal val="0"/>
          <c:showCatName val="0"/>
          <c:showSerName val="0"/>
          <c:showPercent val="0"/>
          <c:showBubbleSize val="0"/>
        </c:dLbls>
        <c:gapWidth val="150"/>
        <c:axId val="44229376"/>
        <c:axId val="44230912"/>
      </c:barChart>
      <c:catAx>
        <c:axId val="44229376"/>
        <c:scaling>
          <c:orientation val="minMax"/>
        </c:scaling>
        <c:delete val="0"/>
        <c:axPos val="b"/>
        <c:majorTickMark val="out"/>
        <c:minorTickMark val="none"/>
        <c:tickLblPos val="nextTo"/>
        <c:crossAx val="44230912"/>
        <c:crosses val="autoZero"/>
        <c:auto val="1"/>
        <c:lblAlgn val="ctr"/>
        <c:lblOffset val="100"/>
        <c:noMultiLvlLbl val="0"/>
      </c:catAx>
      <c:valAx>
        <c:axId val="44230912"/>
        <c:scaling>
          <c:orientation val="minMax"/>
        </c:scaling>
        <c:delete val="0"/>
        <c:axPos val="l"/>
        <c:majorGridlines/>
        <c:numFmt formatCode="General" sourceLinked="1"/>
        <c:majorTickMark val="out"/>
        <c:minorTickMark val="none"/>
        <c:tickLblPos val="nextTo"/>
        <c:crossAx val="44229376"/>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106615-7870-479B-96AD-32D12DD8480D}" type="datetimeFigureOut">
              <a:rPr lang="en-US" smtClean="0"/>
              <a:t>11/20/2014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99CEA86-C817-48DE-9D07-0B4B4AD024E0}" type="slidenum">
              <a:rPr lang="en-US" smtClean="0"/>
              <a:t>‹#›</a:t>
            </a:fld>
            <a:endParaRPr lang="en-US"/>
          </a:p>
        </p:txBody>
      </p:sp>
    </p:spTree>
    <p:extLst>
      <p:ext uri="{BB962C8B-B14F-4D97-AF65-F5344CB8AC3E}">
        <p14:creationId xmlns:p14="http://schemas.microsoft.com/office/powerpoint/2010/main" val="404287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0A665D-0DC6-4DB6-9C92-25E3B19E880D}" type="datetimeFigureOut">
              <a:rPr lang="en-US" smtClean="0"/>
              <a:t>11/20/2014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29F8BF-381B-4E71-82E7-CA5737BA7F0B}" type="slidenum">
              <a:rPr lang="en-US" smtClean="0"/>
              <a:t>‹#›</a:t>
            </a:fld>
            <a:endParaRPr lang="en-US"/>
          </a:p>
        </p:txBody>
      </p:sp>
    </p:spTree>
    <p:extLst>
      <p:ext uri="{BB962C8B-B14F-4D97-AF65-F5344CB8AC3E}">
        <p14:creationId xmlns:p14="http://schemas.microsoft.com/office/powerpoint/2010/main" val="1765609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1</a:t>
            </a:fld>
            <a:endParaRPr lang="en-US"/>
          </a:p>
        </p:txBody>
      </p:sp>
    </p:spTree>
    <p:extLst>
      <p:ext uri="{BB962C8B-B14F-4D97-AF65-F5344CB8AC3E}">
        <p14:creationId xmlns:p14="http://schemas.microsoft.com/office/powerpoint/2010/main" val="3571063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2</a:t>
            </a:fld>
            <a:endParaRPr lang="en-US"/>
          </a:p>
        </p:txBody>
      </p:sp>
    </p:spTree>
    <p:extLst>
      <p:ext uri="{BB962C8B-B14F-4D97-AF65-F5344CB8AC3E}">
        <p14:creationId xmlns:p14="http://schemas.microsoft.com/office/powerpoint/2010/main" val="80454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3</a:t>
            </a:fld>
            <a:endParaRPr lang="en-US"/>
          </a:p>
        </p:txBody>
      </p:sp>
    </p:spTree>
    <p:extLst>
      <p:ext uri="{BB962C8B-B14F-4D97-AF65-F5344CB8AC3E}">
        <p14:creationId xmlns:p14="http://schemas.microsoft.com/office/powerpoint/2010/main" val="856516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4</a:t>
            </a:fld>
            <a:endParaRPr lang="en-US"/>
          </a:p>
        </p:txBody>
      </p:sp>
    </p:spTree>
    <p:extLst>
      <p:ext uri="{BB962C8B-B14F-4D97-AF65-F5344CB8AC3E}">
        <p14:creationId xmlns:p14="http://schemas.microsoft.com/office/powerpoint/2010/main" val="856516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5</a:t>
            </a:fld>
            <a:endParaRPr lang="en-US"/>
          </a:p>
        </p:txBody>
      </p:sp>
    </p:spTree>
    <p:extLst>
      <p:ext uri="{BB962C8B-B14F-4D97-AF65-F5344CB8AC3E}">
        <p14:creationId xmlns:p14="http://schemas.microsoft.com/office/powerpoint/2010/main" val="2706975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6</a:t>
            </a:fld>
            <a:endParaRPr lang="en-US"/>
          </a:p>
        </p:txBody>
      </p:sp>
    </p:spTree>
    <p:extLst>
      <p:ext uri="{BB962C8B-B14F-4D97-AF65-F5344CB8AC3E}">
        <p14:creationId xmlns:p14="http://schemas.microsoft.com/office/powerpoint/2010/main" val="3260234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7</a:t>
            </a:fld>
            <a:endParaRPr lang="en-US"/>
          </a:p>
        </p:txBody>
      </p:sp>
    </p:spTree>
    <p:extLst>
      <p:ext uri="{BB962C8B-B14F-4D97-AF65-F5344CB8AC3E}">
        <p14:creationId xmlns:p14="http://schemas.microsoft.com/office/powerpoint/2010/main" val="724349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8</a:t>
            </a:fld>
            <a:endParaRPr lang="en-US"/>
          </a:p>
        </p:txBody>
      </p:sp>
    </p:spTree>
    <p:extLst>
      <p:ext uri="{BB962C8B-B14F-4D97-AF65-F5344CB8AC3E}">
        <p14:creationId xmlns:p14="http://schemas.microsoft.com/office/powerpoint/2010/main" val="54785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9</a:t>
            </a:fld>
            <a:endParaRPr lang="en-US"/>
          </a:p>
        </p:txBody>
      </p:sp>
    </p:spTree>
    <p:extLst>
      <p:ext uri="{BB962C8B-B14F-4D97-AF65-F5344CB8AC3E}">
        <p14:creationId xmlns:p14="http://schemas.microsoft.com/office/powerpoint/2010/main" val="3775555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10</a:t>
            </a:fld>
            <a:endParaRPr lang="en-US"/>
          </a:p>
        </p:txBody>
      </p:sp>
    </p:spTree>
    <p:extLst>
      <p:ext uri="{BB962C8B-B14F-4D97-AF65-F5344CB8AC3E}">
        <p14:creationId xmlns:p14="http://schemas.microsoft.com/office/powerpoint/2010/main" val="2546694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29F8BF-381B-4E71-82E7-CA5737BA7F0B}" type="slidenum">
              <a:rPr lang="en-US" smtClean="0"/>
              <a:t>11</a:t>
            </a:fld>
            <a:endParaRPr lang="en-US"/>
          </a:p>
        </p:txBody>
      </p:sp>
    </p:spTree>
    <p:extLst>
      <p:ext uri="{BB962C8B-B14F-4D97-AF65-F5344CB8AC3E}">
        <p14:creationId xmlns:p14="http://schemas.microsoft.com/office/powerpoint/2010/main" val="4040050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12</a:t>
            </a:fld>
            <a:endParaRPr lang="en-US"/>
          </a:p>
        </p:txBody>
      </p:sp>
    </p:spTree>
    <p:extLst>
      <p:ext uri="{BB962C8B-B14F-4D97-AF65-F5344CB8AC3E}">
        <p14:creationId xmlns:p14="http://schemas.microsoft.com/office/powerpoint/2010/main" val="4006101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13</a:t>
            </a:fld>
            <a:endParaRPr lang="en-US"/>
          </a:p>
        </p:txBody>
      </p:sp>
    </p:spTree>
    <p:extLst>
      <p:ext uri="{BB962C8B-B14F-4D97-AF65-F5344CB8AC3E}">
        <p14:creationId xmlns:p14="http://schemas.microsoft.com/office/powerpoint/2010/main" val="3725808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29F8BF-381B-4E71-82E7-CA5737BA7F0B}" type="slidenum">
              <a:rPr lang="en-US" smtClean="0"/>
              <a:t>14</a:t>
            </a:fld>
            <a:endParaRPr lang="en-US"/>
          </a:p>
        </p:txBody>
      </p:sp>
    </p:spTree>
    <p:extLst>
      <p:ext uri="{BB962C8B-B14F-4D97-AF65-F5344CB8AC3E}">
        <p14:creationId xmlns:p14="http://schemas.microsoft.com/office/powerpoint/2010/main" val="17424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54ADC84-8439-4B03-9B51-5FF1C354971B}" type="datetimeFigureOut">
              <a:rPr lang="en-US" smtClean="0"/>
              <a:t>11/20/2014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1484748-A08C-49F8-929D-5D1A387AED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484748-A08C-49F8-929D-5D1A387AED2B}"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484748-A08C-49F8-929D-5D1A387AED2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484748-A08C-49F8-929D-5D1A387AED2B}"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1484748-A08C-49F8-929D-5D1A387AED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1484748-A08C-49F8-929D-5D1A387AED2B}"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1484748-A08C-49F8-929D-5D1A387AED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54ADC84-8439-4B03-9B51-5FF1C354971B}" type="datetimeFigureOut">
              <a:rPr lang="en-US" smtClean="0"/>
              <a:t>11/20/2014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484748-A08C-49F8-929D-5D1A387AED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54ADC84-8439-4B03-9B51-5FF1C354971B}" type="datetimeFigureOut">
              <a:rPr lang="en-US" smtClean="0"/>
              <a:t>11/20/2014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1484748-A08C-49F8-929D-5D1A387AED2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484748-A08C-49F8-929D-5D1A387AED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54ADC84-8439-4B03-9B51-5FF1C354971B}" type="datetimeFigureOut">
              <a:rPr lang="en-US" smtClean="0"/>
              <a:t>11/20/2014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484748-A08C-49F8-929D-5D1A387AED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54ADC84-8439-4B03-9B51-5FF1C354971B}" type="datetimeFigureOut">
              <a:rPr lang="en-US" smtClean="0"/>
              <a:t>11/20/2014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484748-A08C-49F8-929D-5D1A387AED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382000" cy="4800600"/>
          </a:xfrm>
        </p:spPr>
        <p:txBody>
          <a:bodyPr>
            <a:normAutofit fontScale="90000"/>
          </a:bodyPr>
          <a:lstStyle/>
          <a:p>
            <a:pPr algn="ctr"/>
            <a:r>
              <a:rPr lang="en-US" sz="4000" dirty="0" smtClean="0">
                <a:solidFill>
                  <a:srgbClr val="FF0000"/>
                </a:solidFill>
              </a:rPr>
              <a:t/>
            </a:r>
            <a:br>
              <a:rPr lang="en-US" sz="4000" dirty="0" smtClean="0">
                <a:solidFill>
                  <a:srgbClr val="FF0000"/>
                </a:solidFill>
              </a:rPr>
            </a:br>
            <a:r>
              <a:rPr lang="en-US" sz="4000" dirty="0">
                <a:solidFill>
                  <a:srgbClr val="FF0000"/>
                </a:solidFill>
              </a:rPr>
              <a:t/>
            </a:r>
            <a:br>
              <a:rPr lang="en-US" sz="4000" dirty="0">
                <a:solidFill>
                  <a:srgbClr val="FF0000"/>
                </a:solidFill>
              </a:rPr>
            </a:br>
            <a:r>
              <a:rPr lang="en-US" sz="4000" dirty="0" smtClean="0">
                <a:solidFill>
                  <a:srgbClr val="FF0000"/>
                </a:solidFill>
              </a:rPr>
              <a:t/>
            </a:r>
            <a:br>
              <a:rPr lang="en-US" sz="4000" dirty="0" smtClean="0">
                <a:solidFill>
                  <a:srgbClr val="FF0000"/>
                </a:solidFill>
              </a:rPr>
            </a:br>
            <a:r>
              <a:rPr lang="en-US" sz="4000" dirty="0">
                <a:solidFill>
                  <a:srgbClr val="FF0000"/>
                </a:solidFill>
              </a:rPr>
              <a:t/>
            </a:r>
            <a:br>
              <a:rPr lang="en-US" sz="4000" dirty="0">
                <a:solidFill>
                  <a:srgbClr val="FF0000"/>
                </a:solidFill>
              </a:rPr>
            </a:br>
            <a:r>
              <a:rPr lang="en-US" sz="4000" dirty="0" smtClean="0">
                <a:solidFill>
                  <a:srgbClr val="FF0000"/>
                </a:solidFill>
              </a:rPr>
              <a:t/>
            </a:r>
            <a:br>
              <a:rPr lang="en-US" sz="4000" dirty="0" smtClean="0">
                <a:solidFill>
                  <a:srgbClr val="FF0000"/>
                </a:solidFill>
              </a:rPr>
            </a:br>
            <a:r>
              <a:rPr lang="en-US" sz="4000" dirty="0" smtClean="0">
                <a:solidFill>
                  <a:srgbClr val="FF0000"/>
                </a:solidFill>
              </a:rPr>
              <a:t>Medical and Psychiatric Comorbidities  </a:t>
            </a:r>
            <a:br>
              <a:rPr lang="en-US" sz="4000" dirty="0" smtClean="0">
                <a:solidFill>
                  <a:srgbClr val="FF0000"/>
                </a:solidFill>
              </a:rPr>
            </a:br>
            <a:r>
              <a:rPr lang="en-US" sz="4000" dirty="0" smtClean="0">
                <a:solidFill>
                  <a:srgbClr val="FF0000"/>
                </a:solidFill>
              </a:rPr>
              <a:t>in Autism Spectrum Disorder:</a:t>
            </a:r>
            <a:br>
              <a:rPr lang="en-US" sz="4000" dirty="0" smtClean="0">
                <a:solidFill>
                  <a:srgbClr val="FF0000"/>
                </a:solidFill>
              </a:rPr>
            </a:br>
            <a:r>
              <a:rPr lang="en-US" sz="3100" dirty="0" smtClean="0">
                <a:solidFill>
                  <a:srgbClr val="FF0000"/>
                </a:solidFill>
              </a:rPr>
              <a:t>Management and Treatment</a:t>
            </a:r>
            <a:br>
              <a:rPr lang="en-US" sz="3100" dirty="0" smtClean="0">
                <a:solidFill>
                  <a:srgbClr val="FF0000"/>
                </a:solidFill>
              </a:rPr>
            </a:br>
            <a:r>
              <a:rPr lang="en-US" sz="3100" dirty="0" smtClean="0">
                <a:solidFill>
                  <a:srgbClr val="FF0000"/>
                </a:solidFill>
              </a:rPr>
              <a:t>Overview</a:t>
            </a:r>
            <a:r>
              <a:rPr lang="en-US" sz="3600" dirty="0" smtClean="0">
                <a:solidFill>
                  <a:srgbClr val="FF0000"/>
                </a:solidFill>
              </a:rPr>
              <a:t/>
            </a:r>
            <a:br>
              <a:rPr lang="en-US" sz="3600" dirty="0" smtClean="0">
                <a:solidFill>
                  <a:srgbClr val="FF0000"/>
                </a:solidFill>
              </a:rPr>
            </a:br>
            <a:r>
              <a:rPr lang="en-US" sz="2400" b="1" dirty="0" smtClean="0">
                <a:solidFill>
                  <a:srgbClr val="00B050"/>
                </a:solidFill>
              </a:rPr>
              <a:t>3</a:t>
            </a:r>
            <a:r>
              <a:rPr lang="en-US" sz="2400" b="1" baseline="30000" dirty="0" smtClean="0">
                <a:solidFill>
                  <a:srgbClr val="00B050"/>
                </a:solidFill>
              </a:rPr>
              <a:t>rd</a:t>
            </a:r>
            <a:r>
              <a:rPr lang="en-US" sz="2400" b="1" dirty="0" smtClean="0">
                <a:solidFill>
                  <a:srgbClr val="00B050"/>
                </a:solidFill>
              </a:rPr>
              <a:t> Annual AAAP Symposium, September 13, 2014</a:t>
            </a:r>
            <a:br>
              <a:rPr lang="en-US" sz="2400" b="1" dirty="0" smtClean="0">
                <a:solidFill>
                  <a:srgbClr val="00B050"/>
                </a:solidFill>
              </a:rPr>
            </a:br>
            <a:r>
              <a:rPr lang="en-US" sz="2200" dirty="0" err="1" smtClean="0">
                <a:solidFill>
                  <a:srgbClr val="00B050"/>
                </a:solidFill>
              </a:rPr>
              <a:t>Ateneo</a:t>
            </a:r>
            <a:r>
              <a:rPr lang="en-US" sz="2200" dirty="0" smtClean="0">
                <a:solidFill>
                  <a:srgbClr val="00B050"/>
                </a:solidFill>
              </a:rPr>
              <a:t> Law School, Makati, Manila</a:t>
            </a:r>
            <a:r>
              <a:rPr lang="en-US" sz="2200" b="1" dirty="0" smtClean="0">
                <a:solidFill>
                  <a:srgbClr val="00B050"/>
                </a:solidFill>
              </a:rPr>
              <a:t/>
            </a:r>
            <a:br>
              <a:rPr lang="en-US" sz="2200" b="1" dirty="0" smtClean="0">
                <a:solidFill>
                  <a:srgbClr val="00B050"/>
                </a:solidFill>
              </a:rPr>
            </a:br>
            <a:r>
              <a:rPr lang="en-US" sz="2400" b="1" dirty="0" smtClean="0">
                <a:solidFill>
                  <a:srgbClr val="00B050"/>
                </a:solidFill>
              </a:rPr>
              <a:t/>
            </a:r>
            <a:br>
              <a:rPr lang="en-US" sz="2400" b="1" dirty="0" smtClean="0">
                <a:solidFill>
                  <a:srgbClr val="00B050"/>
                </a:solidFill>
              </a:rPr>
            </a:br>
            <a:r>
              <a:rPr lang="en-US" sz="2200" dirty="0" err="1" smtClean="0">
                <a:solidFill>
                  <a:srgbClr val="FF0000"/>
                </a:solidFill>
              </a:rPr>
              <a:t>Lirio</a:t>
            </a:r>
            <a:r>
              <a:rPr lang="en-US" sz="2200" dirty="0" smtClean="0">
                <a:solidFill>
                  <a:srgbClr val="FF0000"/>
                </a:solidFill>
              </a:rPr>
              <a:t> </a:t>
            </a:r>
            <a:r>
              <a:rPr lang="en-US" sz="2200" dirty="0" err="1" smtClean="0">
                <a:solidFill>
                  <a:srgbClr val="FF0000"/>
                </a:solidFill>
              </a:rPr>
              <a:t>Sobrevinas</a:t>
            </a:r>
            <a:r>
              <a:rPr lang="en-US" sz="2200" dirty="0" smtClean="0">
                <a:solidFill>
                  <a:srgbClr val="FF0000"/>
                </a:solidFill>
              </a:rPr>
              <a:t> Covey, Ph.D.</a:t>
            </a:r>
            <a:br>
              <a:rPr lang="en-US" sz="2200" dirty="0" smtClean="0">
                <a:solidFill>
                  <a:srgbClr val="FF0000"/>
                </a:solidFill>
              </a:rPr>
            </a:br>
            <a:r>
              <a:rPr lang="en-US" sz="1800" dirty="0" smtClean="0">
                <a:solidFill>
                  <a:srgbClr val="FF0000"/>
                </a:solidFill>
              </a:rPr>
              <a:t>President, AAAP</a:t>
            </a:r>
            <a:br>
              <a:rPr lang="en-US" sz="1800" dirty="0" smtClean="0">
                <a:solidFill>
                  <a:srgbClr val="FF0000"/>
                </a:solidFill>
              </a:rPr>
            </a:br>
            <a:r>
              <a:rPr lang="en-US" sz="1800" dirty="0" smtClean="0">
                <a:solidFill>
                  <a:srgbClr val="FF0000"/>
                </a:solidFill>
              </a:rPr>
              <a:t>Professor of Clinical Psychology in Psychiatry</a:t>
            </a:r>
            <a:br>
              <a:rPr lang="en-US" sz="1800" dirty="0" smtClean="0">
                <a:solidFill>
                  <a:srgbClr val="FF0000"/>
                </a:solidFill>
              </a:rPr>
            </a:br>
            <a:r>
              <a:rPr lang="en-US" sz="1800" dirty="0" smtClean="0">
                <a:solidFill>
                  <a:srgbClr val="FF0000"/>
                </a:solidFill>
              </a:rPr>
              <a:t>Columbia University Medical Center, New York NY</a:t>
            </a:r>
            <a:r>
              <a:rPr lang="en-US" sz="1800" b="1" dirty="0" smtClean="0">
                <a:solidFill>
                  <a:srgbClr val="FF0000"/>
                </a:solidFill>
              </a:rPr>
              <a:t/>
            </a:r>
            <a:br>
              <a:rPr lang="en-US" sz="1800" b="1" dirty="0" smtClean="0">
                <a:solidFill>
                  <a:srgbClr val="FF0000"/>
                </a:solidFill>
              </a:rPr>
            </a:br>
            <a:endParaRPr lang="en-US" sz="1800" b="1" dirty="0">
              <a:solidFill>
                <a:srgbClr val="FF0000"/>
              </a:solidFill>
            </a:endParaRPr>
          </a:p>
        </p:txBody>
      </p:sp>
      <p:sp>
        <p:nvSpPr>
          <p:cNvPr id="3" name="Subtitle 2"/>
          <p:cNvSpPr>
            <a:spLocks noGrp="1"/>
          </p:cNvSpPr>
          <p:nvPr>
            <p:ph type="subTitle" idx="1"/>
          </p:nvPr>
        </p:nvSpPr>
        <p:spPr>
          <a:xfrm>
            <a:off x="2895600" y="5181600"/>
            <a:ext cx="3276600" cy="1066800"/>
          </a:xfrm>
        </p:spPr>
        <p:txBody>
          <a:bodyPr/>
          <a:lstStyle/>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0" y="5334000"/>
            <a:ext cx="1524000" cy="1143000"/>
          </a:xfrm>
          <a:prstGeom prst="rect">
            <a:avLst/>
          </a:prstGeom>
        </p:spPr>
      </p:pic>
    </p:spTree>
    <p:extLst>
      <p:ext uri="{BB962C8B-B14F-4D97-AF65-F5344CB8AC3E}">
        <p14:creationId xmlns:p14="http://schemas.microsoft.com/office/powerpoint/2010/main" val="2026273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endParaRPr lang="en-US" dirty="0"/>
          </a:p>
          <a:p>
            <a:pPr lvl="1">
              <a:buFont typeface="Wingdings" panose="05000000000000000000" pitchFamily="2" charset="2"/>
              <a:buChar char="q"/>
            </a:pPr>
            <a:r>
              <a:rPr lang="en-US" dirty="0"/>
              <a:t> </a:t>
            </a:r>
            <a:r>
              <a:rPr lang="en-US" dirty="0" smtClean="0"/>
              <a:t> </a:t>
            </a:r>
            <a:r>
              <a:rPr lang="en-US" sz="2800" b="1" dirty="0"/>
              <a:t> </a:t>
            </a:r>
            <a:r>
              <a:rPr lang="en-US" sz="2800" b="1" dirty="0" smtClean="0"/>
              <a:t>More than one diagnosis, each meeting full criteria, is observable. Not simply an overlap of symptoms.</a:t>
            </a:r>
          </a:p>
          <a:p>
            <a:pPr lvl="1">
              <a:buFont typeface="Wingdings" panose="05000000000000000000" pitchFamily="2" charset="2"/>
              <a:buChar char="q"/>
            </a:pPr>
            <a:endParaRPr lang="en-US" sz="2800" b="1" dirty="0"/>
          </a:p>
          <a:p>
            <a:pPr lvl="1">
              <a:buFont typeface="Wingdings" panose="05000000000000000000" pitchFamily="2" charset="2"/>
              <a:buChar char="q"/>
            </a:pPr>
            <a:r>
              <a:rPr lang="en-US" sz="2800" b="1" dirty="0" smtClean="0"/>
              <a:t>   Each condition is observable, often within the same time period, in the same person.</a:t>
            </a:r>
            <a:endParaRPr lang="en-US" sz="2800" b="1" dirty="0"/>
          </a:p>
        </p:txBody>
      </p:sp>
      <p:sp>
        <p:nvSpPr>
          <p:cNvPr id="2" name="Title 1"/>
          <p:cNvSpPr>
            <a:spLocks noGrp="1"/>
          </p:cNvSpPr>
          <p:nvPr>
            <p:ph type="title"/>
          </p:nvPr>
        </p:nvSpPr>
        <p:spPr/>
        <p:txBody>
          <a:bodyPr/>
          <a:lstStyle/>
          <a:p>
            <a:r>
              <a:rPr lang="en-US" dirty="0" smtClean="0">
                <a:solidFill>
                  <a:srgbClr val="FF0000"/>
                </a:solidFill>
              </a:rPr>
              <a:t>Comorbidity</a:t>
            </a:r>
            <a:endParaRPr lang="en-US" dirty="0">
              <a:solidFill>
                <a:srgbClr val="FF0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2643050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077200" cy="5791200"/>
          </a:xfrm>
        </p:spPr>
        <p:txBody>
          <a:bodyPr>
            <a:normAutofit/>
          </a:bodyPr>
          <a:lstStyle/>
          <a:p>
            <a:endParaRPr lang="en-US" sz="2400" b="1" dirty="0" smtClean="0"/>
          </a:p>
          <a:p>
            <a:r>
              <a:rPr lang="en-US" sz="3600" b="1" dirty="0" smtClean="0">
                <a:solidFill>
                  <a:srgbClr val="FF0000"/>
                </a:solidFill>
              </a:rPr>
              <a:t>Long standing view</a:t>
            </a:r>
          </a:p>
          <a:p>
            <a:endParaRPr lang="en-US" sz="2800" b="1" dirty="0">
              <a:solidFill>
                <a:srgbClr val="FF0000"/>
              </a:solidFill>
            </a:endParaRPr>
          </a:p>
          <a:p>
            <a:r>
              <a:rPr lang="en-US" sz="2800" b="1" dirty="0" smtClean="0"/>
              <a:t> - Autism Spectrum Disorder is a neurodevelopmental </a:t>
            </a:r>
            <a:r>
              <a:rPr lang="en-US" sz="2800" b="1" dirty="0"/>
              <a:t>and </a:t>
            </a:r>
            <a:r>
              <a:rPr lang="en-US" sz="2800" b="1" dirty="0" smtClean="0"/>
              <a:t>behavioral disorder. </a:t>
            </a:r>
          </a:p>
          <a:p>
            <a:endParaRPr lang="en-US" sz="2800" b="1" dirty="0" smtClean="0"/>
          </a:p>
          <a:p>
            <a:r>
              <a:rPr lang="en-US" sz="2800" b="1" dirty="0" smtClean="0"/>
              <a:t> - Seen within </a:t>
            </a:r>
            <a:r>
              <a:rPr lang="en-US" sz="2800" b="1" dirty="0"/>
              <a:t>the boundaries </a:t>
            </a:r>
            <a:r>
              <a:rPr lang="en-US" sz="2800" b="1" dirty="0" smtClean="0"/>
              <a:t>of psychiatry </a:t>
            </a:r>
            <a:r>
              <a:rPr lang="en-US" sz="2800" b="1" dirty="0"/>
              <a:t>and </a:t>
            </a:r>
            <a:r>
              <a:rPr lang="en-US" sz="2800" b="1" dirty="0" smtClean="0"/>
              <a:t>neurology.  </a:t>
            </a:r>
          </a:p>
          <a:p>
            <a:pPr lvl="1"/>
            <a:endParaRPr lang="en-US" sz="2800" b="1" dirty="0" smtClean="0"/>
          </a:p>
          <a:p>
            <a:pPr lvl="1"/>
            <a:endParaRPr lang="en-US" sz="2800" b="1" dirty="0" smtClean="0"/>
          </a:p>
          <a:p>
            <a:endParaRPr lang="en-US" dirty="0" smtClean="0"/>
          </a:p>
          <a:p>
            <a:endParaRPr lang="en-US" dirty="0" smtClean="0"/>
          </a:p>
          <a:p>
            <a:endParaRPr lang="en-US" dirty="0"/>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325868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077200" cy="5791200"/>
          </a:xfrm>
        </p:spPr>
        <p:txBody>
          <a:bodyPr>
            <a:normAutofit lnSpcReduction="10000"/>
          </a:bodyPr>
          <a:lstStyle/>
          <a:p>
            <a:endParaRPr lang="en-US" sz="2400" b="1" dirty="0" smtClean="0"/>
          </a:p>
          <a:p>
            <a:r>
              <a:rPr lang="en-US" sz="3600" b="1" dirty="0" smtClean="0">
                <a:solidFill>
                  <a:srgbClr val="FF0000"/>
                </a:solidFill>
              </a:rPr>
              <a:t>Emerging view – </a:t>
            </a:r>
          </a:p>
          <a:p>
            <a:pPr lvl="1"/>
            <a:endParaRPr lang="en-US" sz="3600" b="1" dirty="0" smtClean="0"/>
          </a:p>
          <a:p>
            <a:pPr lvl="1">
              <a:lnSpc>
                <a:spcPct val="150000"/>
              </a:lnSpc>
              <a:buFont typeface="Wingdings" panose="05000000000000000000" pitchFamily="2" charset="2"/>
              <a:buChar char="§"/>
            </a:pPr>
            <a:r>
              <a:rPr lang="en-US" sz="2800" b="1" dirty="0"/>
              <a:t>T</a:t>
            </a:r>
            <a:r>
              <a:rPr lang="en-US" sz="2800" b="1" dirty="0" smtClean="0"/>
              <a:t>he core ASD deficits in communication, social interaction, restrictive/stereotypic behaviors, are manifestations of a broader, systemic and complex disease process.</a:t>
            </a:r>
          </a:p>
          <a:p>
            <a:pPr lvl="1">
              <a:buFont typeface="Wingdings" panose="05000000000000000000" pitchFamily="2" charset="2"/>
              <a:buChar char="§"/>
            </a:pPr>
            <a:endParaRPr lang="en-US" sz="2800" b="1" dirty="0" smtClean="0"/>
          </a:p>
          <a:p>
            <a:pPr lvl="1">
              <a:buFont typeface="Wingdings" panose="05000000000000000000" pitchFamily="2" charset="2"/>
              <a:buChar char="§"/>
            </a:pPr>
            <a:r>
              <a:rPr lang="en-US" sz="2800" b="1" dirty="0" smtClean="0"/>
              <a:t>Beyond neurology and psychiatry.</a:t>
            </a:r>
          </a:p>
          <a:p>
            <a:pPr lvl="1"/>
            <a:endParaRPr lang="en-US" sz="2800" b="1" dirty="0" smtClean="0"/>
          </a:p>
          <a:p>
            <a:endParaRPr lang="en-US" dirty="0"/>
          </a:p>
          <a:p>
            <a:endParaRPr lang="en-US" dirty="0"/>
          </a:p>
        </p:txBody>
      </p:sp>
      <p:sp>
        <p:nvSpPr>
          <p:cNvPr id="2" name="Title 1"/>
          <p:cNvSpPr>
            <a:spLocks noGrp="1"/>
          </p:cNvSpPr>
          <p:nvPr>
            <p:ph type="title"/>
          </p:nvPr>
        </p:nvSpPr>
        <p:spPr/>
        <p:txBody>
          <a:bodyPr>
            <a:normAutofit fontScale="90000"/>
          </a:bodyPr>
          <a:lstStyle/>
          <a:p>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2700" dirty="0" smtClean="0"/>
              <a:t> </a:t>
            </a:r>
            <a:r>
              <a:rPr lang="en-US" dirty="0"/>
              <a:t/>
            </a:r>
            <a:br>
              <a:rPr lang="en-US" dirty="0"/>
            </a:b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416740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800" dirty="0" smtClean="0"/>
          </a:p>
          <a:p>
            <a:r>
              <a:rPr lang="en-US" sz="2800" b="1" dirty="0" smtClean="0"/>
              <a:t>Many, if not most, PWA experience multiple conditions whose symptoms may and/or may not overlap.</a:t>
            </a:r>
          </a:p>
          <a:p>
            <a:endParaRPr lang="en-US" sz="2800" b="1" dirty="0"/>
          </a:p>
          <a:p>
            <a:r>
              <a:rPr lang="en-US" sz="2800" b="1" dirty="0" smtClean="0"/>
              <a:t>Conditions that are diagnostically, separately identifiable . </a:t>
            </a:r>
            <a:r>
              <a:rPr lang="en-US" sz="2800" dirty="0" smtClean="0"/>
              <a:t> </a:t>
            </a:r>
            <a:endParaRPr lang="en-US" sz="2800" dirty="0"/>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3494122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0352"/>
            <a:ext cx="8153400" cy="4879848"/>
          </a:xfrm>
        </p:spPr>
        <p:txBody>
          <a:bodyPr>
            <a:normAutofit/>
          </a:bodyPr>
          <a:lstStyle/>
          <a:p>
            <a:pPr marL="914400" indent="-914400">
              <a:buNone/>
            </a:pPr>
            <a:endParaRPr lang="en-US" dirty="0" smtClean="0"/>
          </a:p>
          <a:p>
            <a:pPr marL="914400" indent="-914400">
              <a:buNone/>
            </a:pPr>
            <a:endParaRPr lang="en-US" dirty="0"/>
          </a:p>
          <a:p>
            <a:pPr marL="914400" indent="-914400">
              <a:buNone/>
            </a:pPr>
            <a:r>
              <a:rPr lang="en-US" b="1" dirty="0" smtClean="0">
                <a:solidFill>
                  <a:srgbClr val="FF0000"/>
                </a:solidFill>
              </a:rPr>
              <a:t>Theory</a:t>
            </a:r>
            <a:r>
              <a:rPr lang="en-US" b="1" dirty="0">
                <a:solidFill>
                  <a:srgbClr val="FF0000"/>
                </a:solidFill>
              </a:rPr>
              <a:t>:</a:t>
            </a:r>
            <a:r>
              <a:rPr lang="en-US" b="1" dirty="0"/>
              <a:t> </a:t>
            </a:r>
            <a:r>
              <a:rPr lang="en-US" b="1" dirty="0" smtClean="0"/>
              <a:t>To an extent independent of each other, the comorbid disorders influence the pathophysiology or disease process of several disorders. </a:t>
            </a:r>
          </a:p>
          <a:p>
            <a:pPr marL="914400" indent="-914400">
              <a:buNone/>
            </a:pPr>
            <a:endParaRPr lang="en-US" b="1" dirty="0"/>
          </a:p>
          <a:p>
            <a:pPr marL="914400" indent="-914400">
              <a:buNone/>
            </a:pPr>
            <a:r>
              <a:rPr lang="en-US" b="1" dirty="0" smtClean="0"/>
              <a:t>	For example, gastrointestinal issues can influence higher order behavior and brain function. </a:t>
            </a:r>
            <a:endParaRPr lang="en-US" b="1" dirty="0"/>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1136357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0352"/>
            <a:ext cx="8153400" cy="4879848"/>
          </a:xfrm>
        </p:spPr>
        <p:txBody>
          <a:bodyPr>
            <a:normAutofit fontScale="85000" lnSpcReduction="20000"/>
          </a:bodyPr>
          <a:lstStyle/>
          <a:p>
            <a:pPr marL="109728" indent="0">
              <a:buNone/>
            </a:pPr>
            <a:endParaRPr lang="en-US" sz="3500" b="1" i="1" dirty="0" smtClean="0"/>
          </a:p>
          <a:p>
            <a:pPr marL="109728" indent="0">
              <a:buNone/>
            </a:pPr>
            <a:r>
              <a:rPr lang="en-US" sz="3500" b="1" i="1" dirty="0" smtClean="0">
                <a:solidFill>
                  <a:srgbClr val="FF0000"/>
                </a:solidFill>
              </a:rPr>
              <a:t>CONDITIONS  OFTEN  SEEN (CO-MORBID)</a:t>
            </a:r>
          </a:p>
          <a:p>
            <a:pPr marL="109728" indent="0">
              <a:buNone/>
            </a:pPr>
            <a:r>
              <a:rPr lang="en-US" sz="3500" b="1" i="1" dirty="0" smtClean="0">
                <a:solidFill>
                  <a:srgbClr val="FF0000"/>
                </a:solidFill>
              </a:rPr>
              <a:t>AMONG PERSONS WITH ASD </a:t>
            </a:r>
          </a:p>
          <a:p>
            <a:endParaRPr lang="en-US" dirty="0" smtClean="0"/>
          </a:p>
          <a:p>
            <a:r>
              <a:rPr lang="en-US" b="1" dirty="0" smtClean="0"/>
              <a:t>Attention Deficit Hyperactivity Disorder (ADHD)</a:t>
            </a:r>
          </a:p>
          <a:p>
            <a:endParaRPr lang="en-US" b="1" dirty="0"/>
          </a:p>
          <a:p>
            <a:r>
              <a:rPr lang="en-US" b="1" dirty="0" smtClean="0"/>
              <a:t>Mood disorders – Depression, Anxiety</a:t>
            </a:r>
          </a:p>
          <a:p>
            <a:endParaRPr lang="en-US" b="1" dirty="0"/>
          </a:p>
          <a:p>
            <a:r>
              <a:rPr lang="en-US" b="1" dirty="0" smtClean="0"/>
              <a:t>Epilepsies and Seizures</a:t>
            </a:r>
          </a:p>
          <a:p>
            <a:endParaRPr lang="en-US" b="1" dirty="0"/>
          </a:p>
          <a:p>
            <a:r>
              <a:rPr lang="en-US" b="1" dirty="0" smtClean="0"/>
              <a:t>Gastrointestinal Disorders</a:t>
            </a:r>
          </a:p>
          <a:p>
            <a:endParaRPr lang="en-US" b="1" dirty="0" smtClean="0"/>
          </a:p>
          <a:p>
            <a:r>
              <a:rPr lang="en-US" b="1" dirty="0" smtClean="0"/>
              <a:t> Pulmonary Disorders </a:t>
            </a:r>
            <a:endParaRPr lang="en-US"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3349680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76400"/>
            <a:ext cx="8153400" cy="4191000"/>
          </a:xfrm>
        </p:spPr>
        <p:txBody>
          <a:bodyPr>
            <a:normAutofit/>
          </a:bodyPr>
          <a:lstStyle/>
          <a:p>
            <a:pPr>
              <a:buFont typeface="Wingdings" panose="05000000000000000000" pitchFamily="2" charset="2"/>
              <a:buChar char="Ø"/>
            </a:pPr>
            <a:r>
              <a:rPr lang="en-US" sz="3000" b="1" dirty="0" smtClean="0"/>
              <a:t>ADHD </a:t>
            </a:r>
            <a:r>
              <a:rPr lang="en-US" sz="3000" b="1" dirty="0"/>
              <a:t>≈ </a:t>
            </a:r>
            <a:r>
              <a:rPr lang="en-US" sz="3000" b="1" dirty="0" smtClean="0"/>
              <a:t>			  	   42</a:t>
            </a:r>
            <a:r>
              <a:rPr lang="en-US" sz="3000" b="1" dirty="0"/>
              <a:t>%</a:t>
            </a:r>
          </a:p>
          <a:p>
            <a:pPr>
              <a:buFont typeface="Wingdings" panose="05000000000000000000" pitchFamily="2" charset="2"/>
              <a:buChar char="Ø"/>
            </a:pPr>
            <a:r>
              <a:rPr lang="en-US" sz="3000" b="1" dirty="0"/>
              <a:t>Anxiety ≈ </a:t>
            </a:r>
            <a:r>
              <a:rPr lang="en-US" sz="3000" b="1" dirty="0" smtClean="0"/>
              <a:t>			   	   40</a:t>
            </a:r>
            <a:r>
              <a:rPr lang="en-US" sz="3000" b="1" dirty="0"/>
              <a:t>%</a:t>
            </a:r>
          </a:p>
          <a:p>
            <a:pPr>
              <a:buFont typeface="Wingdings" panose="05000000000000000000" pitchFamily="2" charset="2"/>
              <a:buChar char="Ø"/>
            </a:pPr>
            <a:r>
              <a:rPr lang="en-US" sz="3000" b="1" dirty="0"/>
              <a:t>Major Depression ≈ </a:t>
            </a:r>
            <a:r>
              <a:rPr lang="en-US" sz="3000" b="1" dirty="0" smtClean="0"/>
              <a:t>	   	   38%</a:t>
            </a:r>
          </a:p>
          <a:p>
            <a:pPr lvl="0">
              <a:buClr>
                <a:srgbClr val="2DA2BF"/>
              </a:buClr>
              <a:buFont typeface="Wingdings" panose="05000000000000000000" pitchFamily="2" charset="2"/>
              <a:buChar char="Ø"/>
            </a:pPr>
            <a:r>
              <a:rPr lang="en-US" sz="3000" b="1" dirty="0">
                <a:solidFill>
                  <a:prstClr val="black"/>
                </a:solidFill>
              </a:rPr>
              <a:t>Epilepsy ≈ 				8-30%</a:t>
            </a:r>
          </a:p>
          <a:p>
            <a:pPr lvl="0">
              <a:buClr>
                <a:srgbClr val="2DA2BF"/>
              </a:buClr>
              <a:buFont typeface="Wingdings" panose="05000000000000000000" pitchFamily="2" charset="2"/>
              <a:buChar char="Ø"/>
            </a:pPr>
            <a:r>
              <a:rPr lang="en-US" sz="3000" b="1" dirty="0" smtClean="0">
                <a:solidFill>
                  <a:prstClr val="black"/>
                </a:solidFill>
              </a:rPr>
              <a:t>GI </a:t>
            </a:r>
            <a:r>
              <a:rPr lang="en-US" sz="3000" b="1" dirty="0">
                <a:solidFill>
                  <a:prstClr val="black"/>
                </a:solidFill>
              </a:rPr>
              <a:t>Abnormalities ≈ 		11.7%,</a:t>
            </a:r>
          </a:p>
          <a:p>
            <a:pPr>
              <a:buFont typeface="Wingdings" panose="05000000000000000000" pitchFamily="2" charset="2"/>
              <a:buChar char="Ø"/>
            </a:pPr>
            <a:r>
              <a:rPr lang="en-US" sz="3000" b="1" dirty="0" smtClean="0"/>
              <a:t>Bipolar </a:t>
            </a:r>
            <a:r>
              <a:rPr lang="en-US" sz="3000" b="1" dirty="0"/>
              <a:t>Disorder </a:t>
            </a:r>
            <a:r>
              <a:rPr lang="en-US" sz="3000" b="1" dirty="0" smtClean="0"/>
              <a:t>≈ 		 6-21</a:t>
            </a:r>
            <a:r>
              <a:rPr lang="en-US" sz="3000" b="1" dirty="0"/>
              <a:t>% </a:t>
            </a:r>
          </a:p>
          <a:p>
            <a:pPr marL="457200" indent="-457200">
              <a:buFont typeface="Wingdings" panose="05000000000000000000" pitchFamily="2" charset="2"/>
              <a:buChar char="Ø"/>
            </a:pPr>
            <a:endParaRPr lang="en-US" sz="3000" b="1" dirty="0"/>
          </a:p>
          <a:p>
            <a:pPr>
              <a:buFontTx/>
              <a:buChar char="-"/>
            </a:pPr>
            <a:r>
              <a:rPr lang="en-US" sz="3000" dirty="0" smtClean="0"/>
              <a:t> </a:t>
            </a:r>
            <a:endParaRPr lang="en-US" sz="3000" dirty="0"/>
          </a:p>
          <a:p>
            <a:pPr marL="914400" indent="-914400">
              <a:buNone/>
            </a:pPr>
            <a:endParaRPr lang="en-US" dirty="0" smtClean="0"/>
          </a:p>
        </p:txBody>
      </p:sp>
      <p:sp>
        <p:nvSpPr>
          <p:cNvPr id="4" name="TextBox 3"/>
          <p:cNvSpPr txBox="1"/>
          <p:nvPr/>
        </p:nvSpPr>
        <p:spPr>
          <a:xfrm>
            <a:off x="762000" y="609600"/>
            <a:ext cx="7772400" cy="523220"/>
          </a:xfrm>
          <a:prstGeom prst="rect">
            <a:avLst/>
          </a:prstGeom>
          <a:noFill/>
        </p:spPr>
        <p:txBody>
          <a:bodyPr wrap="square" rtlCol="0">
            <a:spAutoFit/>
          </a:bodyPr>
          <a:lstStyle/>
          <a:p>
            <a:r>
              <a:rPr lang="en-US" sz="2800" b="1" dirty="0" smtClean="0">
                <a:solidFill>
                  <a:srgbClr val="FF0000"/>
                </a:solidFill>
              </a:rPr>
              <a:t>Estimates of comorbidity rates in ASD:</a:t>
            </a:r>
            <a:endParaRPr lang="en-US" sz="2800" b="1" dirty="0">
              <a:solidFill>
                <a:srgbClr val="FF00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824701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76800"/>
            <a:ext cx="8305800" cy="457200"/>
          </a:xfrm>
        </p:spPr>
        <p:txBody>
          <a:bodyPr/>
          <a:lstStyle/>
          <a:p>
            <a:pPr algn="l"/>
            <a:r>
              <a:rPr lang="en-US" sz="2000" b="1" dirty="0" smtClean="0">
                <a:solidFill>
                  <a:srgbClr val="FF0000"/>
                </a:solidFill>
              </a:rPr>
              <a:t>Rates of Comorbid Disorders among Persons with Autism</a:t>
            </a:r>
            <a:endParaRPr lang="en-US" sz="2000" b="1" dirty="0">
              <a:solidFill>
                <a:srgbClr val="FF0000"/>
              </a:solidFill>
            </a:endParaRPr>
          </a:p>
        </p:txBody>
      </p:sp>
      <p:sp>
        <p:nvSpPr>
          <p:cNvPr id="3" name="Text Placeholder 2"/>
          <p:cNvSpPr>
            <a:spLocks noGrp="1"/>
          </p:cNvSpPr>
          <p:nvPr>
            <p:ph type="body" idx="2"/>
          </p:nvPr>
        </p:nvSpPr>
        <p:spPr/>
        <p:txBody>
          <a:bodyPr/>
          <a:lstStyle/>
          <a:p>
            <a:endParaRPr lang="en-US"/>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082412746"/>
              </p:ext>
            </p:extLst>
          </p:nvPr>
        </p:nvGraphicFramePr>
        <p:xfrm>
          <a:off x="914400" y="274638"/>
          <a:ext cx="74803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1439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b="1" dirty="0" smtClean="0"/>
              <a:t>Managing </a:t>
            </a:r>
            <a:r>
              <a:rPr lang="en-US" sz="2800" b="1" dirty="0"/>
              <a:t>comorbid illness in the autistic patient carries a multitude of challenges. </a:t>
            </a:r>
            <a:endParaRPr lang="en-US" sz="2800" b="1" dirty="0" smtClean="0"/>
          </a:p>
          <a:p>
            <a:endParaRPr lang="en-US" sz="2800" b="1" dirty="0" smtClean="0"/>
          </a:p>
          <a:p>
            <a:r>
              <a:rPr lang="en-US" sz="2800" b="1" dirty="0" smtClean="0"/>
              <a:t>Limited ability of PWA to communicate symptoms - pain</a:t>
            </a:r>
            <a:r>
              <a:rPr lang="en-US" sz="2800" b="1" dirty="0"/>
              <a:t>, </a:t>
            </a:r>
            <a:r>
              <a:rPr lang="en-US" sz="2800" b="1" dirty="0" smtClean="0"/>
              <a:t>lack </a:t>
            </a:r>
            <a:r>
              <a:rPr lang="en-US" sz="2800" b="1" dirty="0"/>
              <a:t>of a coherent history, and other factors can all contribute to </a:t>
            </a:r>
            <a:r>
              <a:rPr lang="en-US" sz="2800" b="1" dirty="0" smtClean="0"/>
              <a:t>a challenging </a:t>
            </a:r>
            <a:r>
              <a:rPr lang="en-US" sz="2800" b="1" dirty="0"/>
              <a:t>assessment</a:t>
            </a:r>
            <a:r>
              <a:rPr lang="en-US" sz="2800" b="1" dirty="0" smtClean="0"/>
              <a:t>.</a:t>
            </a:r>
          </a:p>
          <a:p>
            <a:endParaRPr lang="en-US" dirty="0"/>
          </a:p>
        </p:txBody>
      </p:sp>
      <p:sp>
        <p:nvSpPr>
          <p:cNvPr id="2" name="Title 1"/>
          <p:cNvSpPr>
            <a:spLocks noGrp="1"/>
          </p:cNvSpPr>
          <p:nvPr>
            <p:ph type="title"/>
          </p:nvPr>
        </p:nvSpPr>
        <p:spPr/>
        <p:txBody>
          <a:bodyPr>
            <a:normAutofit/>
          </a:bodyPr>
          <a:lstStyle/>
          <a:p>
            <a:pPr algn="l"/>
            <a:endParaRPr lang="en-US" sz="2000" dirty="0">
              <a:solidFill>
                <a:srgbClr val="C00000"/>
              </a:solidFill>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160631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buFont typeface="Wingdings" panose="05000000000000000000" pitchFamily="2" charset="2"/>
              <a:buChar char="v"/>
            </a:pPr>
            <a:r>
              <a:rPr lang="en-US" sz="2800" b="1" dirty="0" smtClean="0"/>
              <a:t>The multiplicity of symptoms when several conditions are present  calls for a </a:t>
            </a:r>
            <a:r>
              <a:rPr lang="en-US" sz="2800" b="1" dirty="0"/>
              <a:t>more varied treatment </a:t>
            </a:r>
            <a:r>
              <a:rPr lang="en-US" sz="2800" b="1" dirty="0" smtClean="0"/>
              <a:t>approach.</a:t>
            </a:r>
            <a:endParaRPr lang="en-US" sz="2800"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1461470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The current recommendation, until </a:t>
            </a:r>
            <a:r>
              <a:rPr lang="en-US" b="1" dirty="0"/>
              <a:t>more definitive answers pertaining to </a:t>
            </a:r>
            <a:r>
              <a:rPr lang="en-US" b="1" dirty="0" smtClean="0"/>
              <a:t>the pathophysiology </a:t>
            </a:r>
            <a:r>
              <a:rPr lang="en-US" b="1" dirty="0"/>
              <a:t>of autism are </a:t>
            </a:r>
            <a:r>
              <a:rPr lang="en-US" b="1" dirty="0" smtClean="0"/>
              <a:t>available</a:t>
            </a:r>
            <a:r>
              <a:rPr lang="en-US" b="1" dirty="0"/>
              <a:t>:</a:t>
            </a:r>
            <a:endParaRPr lang="en-US" b="1" dirty="0" smtClean="0"/>
          </a:p>
          <a:p>
            <a:endParaRPr lang="en-US" b="1" dirty="0" smtClean="0"/>
          </a:p>
          <a:p>
            <a:pPr marL="742950" indent="-633413"/>
            <a:r>
              <a:rPr lang="en-US" b="1" i="1" dirty="0" smtClean="0"/>
              <a:t>ASD clinicians should treat whatever medical </a:t>
            </a:r>
            <a:r>
              <a:rPr lang="en-US" b="1" i="1" dirty="0"/>
              <a:t>illnesses </a:t>
            </a:r>
            <a:r>
              <a:rPr lang="en-US" b="1" i="1" dirty="0" smtClean="0"/>
              <a:t>the patient </a:t>
            </a:r>
            <a:r>
              <a:rPr lang="en-US" b="1" i="1" dirty="0"/>
              <a:t>may have, whether they be comorbid, or part of the underlying pathology.</a:t>
            </a:r>
            <a:endParaRPr lang="en-US" i="1" dirty="0"/>
          </a:p>
          <a:p>
            <a:endParaRPr lang="en-US" dirty="0"/>
          </a:p>
          <a:p>
            <a:endParaRPr lang="en-US" dirty="0"/>
          </a:p>
        </p:txBody>
      </p:sp>
      <p:sp>
        <p:nvSpPr>
          <p:cNvPr id="2" name="Title 1"/>
          <p:cNvSpPr>
            <a:spLocks noGrp="1"/>
          </p:cNvSpPr>
          <p:nvPr>
            <p:ph type="title"/>
          </p:nvPr>
        </p:nvSpPr>
        <p:spPr>
          <a:xfrm>
            <a:off x="381000" y="304800"/>
            <a:ext cx="8229600" cy="1143000"/>
          </a:xfrm>
        </p:spPr>
        <p:txBody>
          <a:bodyPr>
            <a:normAutofit fontScale="90000"/>
          </a:bodyPr>
          <a:lstStyle/>
          <a:p>
            <a:r>
              <a:rPr lang="en-US" dirty="0">
                <a:solidFill>
                  <a:srgbClr val="FF0000"/>
                </a:solidFill>
              </a:rPr>
              <a:t>What </a:t>
            </a:r>
            <a:r>
              <a:rPr lang="en-US" dirty="0" smtClean="0">
                <a:solidFill>
                  <a:srgbClr val="FF0000"/>
                </a:solidFill>
              </a:rPr>
              <a:t>are those approaches</a:t>
            </a:r>
            <a:r>
              <a:rPr lang="en-US" dirty="0">
                <a:solidFill>
                  <a:srgbClr val="FF0000"/>
                </a:solidFill>
              </a:rPr>
              <a:t>?</a:t>
            </a:r>
            <a:br>
              <a:rPr lang="en-US" dirty="0">
                <a:solidFill>
                  <a:srgbClr val="FF0000"/>
                </a:solidFill>
              </a:rPr>
            </a:br>
            <a:endParaRPr lang="en-US" dirty="0">
              <a:solidFill>
                <a:srgbClr val="FF0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4119796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0352"/>
            <a:ext cx="8305800" cy="4879848"/>
          </a:xfrm>
        </p:spPr>
        <p:txBody>
          <a:bodyPr>
            <a:normAutofit fontScale="25000" lnSpcReduction="20000"/>
          </a:bodyPr>
          <a:lstStyle/>
          <a:p>
            <a:endParaRPr lang="en-US" dirty="0" smtClean="0"/>
          </a:p>
          <a:p>
            <a:endParaRPr lang="en-US" sz="5800" dirty="0" smtClean="0"/>
          </a:p>
          <a:p>
            <a:pPr>
              <a:lnSpc>
                <a:spcPct val="170000"/>
              </a:lnSpc>
            </a:pPr>
            <a:r>
              <a:rPr lang="en-US" sz="12800" dirty="0" smtClean="0"/>
              <a:t> </a:t>
            </a:r>
            <a:r>
              <a:rPr lang="en-US" sz="12800" b="1" dirty="0"/>
              <a:t>R</a:t>
            </a:r>
            <a:r>
              <a:rPr lang="en-US" sz="12800" b="1" dirty="0" smtClean="0"/>
              <a:t>ecognizing and treating the presence of comorbid </a:t>
            </a:r>
            <a:r>
              <a:rPr lang="en-US" sz="12800" b="1" dirty="0"/>
              <a:t>medical </a:t>
            </a:r>
            <a:r>
              <a:rPr lang="en-US" sz="12800" b="1" dirty="0" smtClean="0"/>
              <a:t>and psychiatric conditions </a:t>
            </a:r>
            <a:r>
              <a:rPr lang="en-US" sz="12800" b="1" dirty="0"/>
              <a:t>may result in a substantial </a:t>
            </a:r>
            <a:r>
              <a:rPr lang="en-US" sz="12800" b="1" dirty="0" smtClean="0"/>
              <a:t>improvement in the quality </a:t>
            </a:r>
            <a:r>
              <a:rPr lang="en-US" sz="12800" b="1" dirty="0"/>
              <a:t>of life </a:t>
            </a:r>
            <a:r>
              <a:rPr lang="en-US" sz="12800" b="1" dirty="0" smtClean="0"/>
              <a:t>of persons with autism  their parents, and other family members.</a:t>
            </a:r>
            <a:endParaRPr lang="en-US" sz="12800" b="1" dirty="0"/>
          </a:p>
        </p:txBody>
      </p:sp>
      <p:sp>
        <p:nvSpPr>
          <p:cNvPr id="2" name="Title 1"/>
          <p:cNvSpPr>
            <a:spLocks noGrp="1"/>
          </p:cNvSpPr>
          <p:nvPr>
            <p:ph type="title"/>
          </p:nvPr>
        </p:nvSpPr>
        <p:spPr/>
        <p:txBody>
          <a:bodyPr>
            <a:normAutofit fontScale="90000"/>
          </a:bodyPr>
          <a:lstStyle/>
          <a:p>
            <a:r>
              <a:rPr lang="en-US" sz="2700" b="0" dirty="0" smtClean="0">
                <a:solidFill>
                  <a:srgbClr val="FF0000"/>
                </a:solidFill>
                <a:effectLst/>
              </a:rPr>
              <a:t/>
            </a:r>
            <a:br>
              <a:rPr lang="en-US" sz="2700" b="0" dirty="0" smtClean="0">
                <a:solidFill>
                  <a:srgbClr val="FF0000"/>
                </a:solidFill>
                <a:effectLst/>
              </a:rPr>
            </a:br>
            <a:r>
              <a:rPr lang="en-US" sz="2700" b="0" dirty="0">
                <a:solidFill>
                  <a:srgbClr val="FF0000"/>
                </a:solidFill>
                <a:effectLst/>
              </a:rPr>
              <a:t/>
            </a:r>
            <a:br>
              <a:rPr lang="en-US" sz="2700" b="0" dirty="0">
                <a:solidFill>
                  <a:srgbClr val="FF0000"/>
                </a:solidFill>
                <a:effectLst/>
              </a:rPr>
            </a:br>
            <a:r>
              <a:rPr lang="en-US" sz="2700" b="0" dirty="0" smtClean="0">
                <a:solidFill>
                  <a:srgbClr val="FF0000"/>
                </a:solidFill>
                <a:effectLst/>
              </a:rPr>
              <a:t/>
            </a:r>
            <a:br>
              <a:rPr lang="en-US" sz="2700" b="0" dirty="0" smtClean="0">
                <a:solidFill>
                  <a:srgbClr val="FF0000"/>
                </a:solidFill>
                <a:effectLst/>
              </a:rPr>
            </a:br>
            <a:r>
              <a:rPr lang="en-US" sz="2700" b="0" dirty="0">
                <a:solidFill>
                  <a:srgbClr val="FF0000"/>
                </a:solidFill>
                <a:effectLst/>
              </a:rPr>
              <a:t/>
            </a:r>
            <a:br>
              <a:rPr lang="en-US" sz="2700" b="0" dirty="0">
                <a:solidFill>
                  <a:srgbClr val="FF0000"/>
                </a:solidFill>
                <a:effectLst/>
              </a:rPr>
            </a:br>
            <a:endParaRPr lang="en-US" b="0" dirty="0">
              <a:solidFill>
                <a:srgbClr val="FF0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2560" y="5334000"/>
            <a:ext cx="1155639" cy="762000"/>
          </a:xfrm>
          <a:prstGeom prst="rect">
            <a:avLst/>
          </a:prstGeom>
        </p:spPr>
      </p:pic>
    </p:spTree>
    <p:extLst>
      <p:ext uri="{BB962C8B-B14F-4D97-AF65-F5344CB8AC3E}">
        <p14:creationId xmlns:p14="http://schemas.microsoft.com/office/powerpoint/2010/main" val="12550952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46775"/>
            <a:ext cx="7848600" cy="3530025"/>
          </a:xfrm>
        </p:spPr>
        <p:txBody>
          <a:bodyPr>
            <a:normAutofit fontScale="25000" lnSpcReduction="20000"/>
          </a:bodyPr>
          <a:lstStyle/>
          <a:p>
            <a:endParaRPr lang="en-US" sz="1800" b="1" dirty="0" smtClean="0">
              <a:solidFill>
                <a:srgbClr val="C00000"/>
              </a:solidFill>
            </a:endParaRPr>
          </a:p>
          <a:p>
            <a:r>
              <a:rPr lang="en-US" sz="5600" b="1" dirty="0" err="1" smtClean="0">
                <a:solidFill>
                  <a:srgbClr val="C00000"/>
                </a:solidFill>
              </a:rPr>
              <a:t>Kohane</a:t>
            </a:r>
            <a:r>
              <a:rPr lang="en-US" sz="5600" b="1" dirty="0" smtClean="0">
                <a:solidFill>
                  <a:srgbClr val="C00000"/>
                </a:solidFill>
              </a:rPr>
              <a:t> </a:t>
            </a:r>
            <a:r>
              <a:rPr lang="en-US" sz="5600" b="1" dirty="0">
                <a:solidFill>
                  <a:srgbClr val="C00000"/>
                </a:solidFill>
              </a:rPr>
              <a:t>IS, </a:t>
            </a:r>
            <a:r>
              <a:rPr lang="en-US" sz="5600" b="1" dirty="0" err="1">
                <a:solidFill>
                  <a:srgbClr val="C00000"/>
                </a:solidFill>
              </a:rPr>
              <a:t>McMurry</a:t>
            </a:r>
            <a:r>
              <a:rPr lang="en-US" sz="5600" b="1" dirty="0">
                <a:solidFill>
                  <a:srgbClr val="C00000"/>
                </a:solidFill>
              </a:rPr>
              <a:t> A, Weber G, </a:t>
            </a:r>
            <a:r>
              <a:rPr lang="en-US" sz="5600" b="1" dirty="0" err="1">
                <a:solidFill>
                  <a:srgbClr val="C00000"/>
                </a:solidFill>
              </a:rPr>
              <a:t>MacFadden</a:t>
            </a:r>
            <a:r>
              <a:rPr lang="en-US" sz="5600" b="1" dirty="0">
                <a:solidFill>
                  <a:srgbClr val="C00000"/>
                </a:solidFill>
              </a:rPr>
              <a:t> D, Rappaport L, et al. (2012) The Co-Morbidity Burden of Children and Young Adults with Autism Spectrum Disorders. </a:t>
            </a:r>
            <a:r>
              <a:rPr lang="en-US" sz="5600" b="1" dirty="0" err="1">
                <a:solidFill>
                  <a:srgbClr val="C00000"/>
                </a:solidFill>
              </a:rPr>
              <a:t>PLoS</a:t>
            </a:r>
            <a:r>
              <a:rPr lang="en-US" sz="5600" b="1" dirty="0">
                <a:solidFill>
                  <a:srgbClr val="C00000"/>
                </a:solidFill>
              </a:rPr>
              <a:t> ONE 7(4): 2012. </a:t>
            </a:r>
            <a:r>
              <a:rPr lang="en-US" sz="5600" b="1" dirty="0" smtClean="0">
                <a:solidFill>
                  <a:srgbClr val="C00000"/>
                </a:solidFill>
              </a:rPr>
              <a:t>Online</a:t>
            </a:r>
          </a:p>
          <a:p>
            <a:endParaRPr lang="en-US" sz="5600" b="1" dirty="0">
              <a:solidFill>
                <a:srgbClr val="C00000"/>
              </a:solidFill>
            </a:endParaRPr>
          </a:p>
          <a:p>
            <a:r>
              <a:rPr lang="en-US" sz="5600" b="1" dirty="0" err="1" smtClean="0">
                <a:solidFill>
                  <a:srgbClr val="C00000"/>
                </a:solidFill>
              </a:rPr>
              <a:t>Jina</a:t>
            </a:r>
            <a:r>
              <a:rPr lang="en-US" sz="5600" b="1" dirty="0" smtClean="0">
                <a:solidFill>
                  <a:srgbClr val="C00000"/>
                </a:solidFill>
              </a:rPr>
              <a:t> </a:t>
            </a:r>
            <a:r>
              <a:rPr lang="en-US" sz="5600" b="1" dirty="0">
                <a:solidFill>
                  <a:srgbClr val="C00000"/>
                </a:solidFill>
              </a:rPr>
              <a:t>Jang *, Johnny L. Matson, Lindsey W. Williams, Kim </a:t>
            </a:r>
            <a:r>
              <a:rPr lang="en-US" sz="5600" b="1" dirty="0" err="1">
                <a:solidFill>
                  <a:srgbClr val="C00000"/>
                </a:solidFill>
              </a:rPr>
              <a:t>Tureck</a:t>
            </a:r>
            <a:r>
              <a:rPr lang="en-US" sz="5600" b="1" dirty="0">
                <a:solidFill>
                  <a:srgbClr val="C00000"/>
                </a:solidFill>
              </a:rPr>
              <a:t>, Rachel L. </a:t>
            </a:r>
            <a:r>
              <a:rPr lang="en-US" sz="5600" b="1" dirty="0" err="1">
                <a:solidFill>
                  <a:srgbClr val="C00000"/>
                </a:solidFill>
              </a:rPr>
              <a:t>Goldin</a:t>
            </a:r>
            <a:r>
              <a:rPr lang="en-US" sz="5600" b="1" dirty="0">
                <a:solidFill>
                  <a:srgbClr val="C00000"/>
                </a:solidFill>
              </a:rPr>
              <a:t>, Paige E. Cervantes</a:t>
            </a:r>
            <a:r>
              <a:rPr lang="en-US" sz="5600" b="1" dirty="0" smtClean="0">
                <a:solidFill>
                  <a:srgbClr val="C00000"/>
                </a:solidFill>
              </a:rPr>
              <a:t>. </a:t>
            </a:r>
            <a:r>
              <a:rPr lang="en-US" sz="5600" b="1" dirty="0">
                <a:solidFill>
                  <a:srgbClr val="C00000"/>
                </a:solidFill>
              </a:rPr>
              <a:t>Rates of comorbid symptoms in children with ASD, ADHD, </a:t>
            </a:r>
            <a:r>
              <a:rPr lang="en-US" sz="5600" b="1" dirty="0" smtClean="0">
                <a:solidFill>
                  <a:srgbClr val="C00000"/>
                </a:solidFill>
              </a:rPr>
              <a:t>and comorbid </a:t>
            </a:r>
            <a:r>
              <a:rPr lang="en-US" sz="5600" b="1" dirty="0">
                <a:solidFill>
                  <a:srgbClr val="C00000"/>
                </a:solidFill>
              </a:rPr>
              <a:t>ASD and </a:t>
            </a:r>
            <a:r>
              <a:rPr lang="en-US" sz="5600" b="1" dirty="0" smtClean="0">
                <a:solidFill>
                  <a:srgbClr val="C00000"/>
                </a:solidFill>
              </a:rPr>
              <a:t>ADHD.  Research in Developmental Disabilities 34 (2013) 2369-2378.</a:t>
            </a:r>
          </a:p>
          <a:p>
            <a:endParaRPr lang="en-US" sz="5600" b="1" dirty="0">
              <a:solidFill>
                <a:srgbClr val="C00000"/>
              </a:solidFill>
            </a:endParaRPr>
          </a:p>
          <a:p>
            <a:r>
              <a:rPr lang="en-US" sz="5600" b="1" dirty="0">
                <a:solidFill>
                  <a:srgbClr val="C00000"/>
                </a:solidFill>
              </a:rPr>
              <a:t>Janet Wozniak </a:t>
            </a:r>
            <a:r>
              <a:rPr lang="en-US" sz="5600" b="1" dirty="0" smtClean="0">
                <a:solidFill>
                  <a:srgbClr val="C00000"/>
                </a:solidFill>
              </a:rPr>
              <a:t>, Carter Petty, Mary </a:t>
            </a:r>
            <a:r>
              <a:rPr lang="en-US" sz="5600" b="1" dirty="0">
                <a:solidFill>
                  <a:srgbClr val="C00000"/>
                </a:solidFill>
              </a:rPr>
              <a:t>Kate </a:t>
            </a:r>
            <a:r>
              <a:rPr lang="en-US" sz="5600" b="1" dirty="0" err="1" smtClean="0">
                <a:solidFill>
                  <a:srgbClr val="C00000"/>
                </a:solidFill>
              </a:rPr>
              <a:t>Martelon</a:t>
            </a:r>
            <a:r>
              <a:rPr lang="en-US" sz="5600" b="1" dirty="0" smtClean="0">
                <a:solidFill>
                  <a:srgbClr val="C00000"/>
                </a:solidFill>
              </a:rPr>
              <a:t>,  </a:t>
            </a:r>
            <a:r>
              <a:rPr lang="en-US" sz="5600" b="1" dirty="0" err="1">
                <a:solidFill>
                  <a:srgbClr val="C00000"/>
                </a:solidFill>
              </a:rPr>
              <a:t>Ronna</a:t>
            </a:r>
            <a:r>
              <a:rPr lang="en-US" sz="5600" b="1" dirty="0">
                <a:solidFill>
                  <a:srgbClr val="C00000"/>
                </a:solidFill>
              </a:rPr>
              <a:t> Fried </a:t>
            </a:r>
            <a:r>
              <a:rPr lang="en-US" sz="5600" b="1" dirty="0" smtClean="0">
                <a:solidFill>
                  <a:srgbClr val="C00000"/>
                </a:solidFill>
              </a:rPr>
              <a:t>, </a:t>
            </a:r>
            <a:r>
              <a:rPr lang="en-US" sz="5600" b="1" dirty="0" err="1" smtClean="0">
                <a:solidFill>
                  <a:srgbClr val="C00000"/>
                </a:solidFill>
              </a:rPr>
              <a:t>Anela</a:t>
            </a:r>
            <a:r>
              <a:rPr lang="en-US" sz="5600" b="1" dirty="0" smtClean="0">
                <a:solidFill>
                  <a:srgbClr val="C00000"/>
                </a:solidFill>
              </a:rPr>
              <a:t> </a:t>
            </a:r>
            <a:r>
              <a:rPr lang="en-US" sz="5600" b="1" dirty="0" err="1" smtClean="0">
                <a:solidFill>
                  <a:srgbClr val="C00000"/>
                </a:solidFill>
              </a:rPr>
              <a:t>Bolfek</a:t>
            </a:r>
            <a:r>
              <a:rPr lang="en-US" sz="5600" b="1" dirty="0" smtClean="0">
                <a:solidFill>
                  <a:srgbClr val="C00000"/>
                </a:solidFill>
              </a:rPr>
              <a:t>, Amelia Kotte, Jonathan Stevens, </a:t>
            </a:r>
            <a:r>
              <a:rPr lang="en-US" sz="5600" b="1" dirty="0" err="1" smtClean="0">
                <a:solidFill>
                  <a:srgbClr val="C00000"/>
                </a:solidFill>
              </a:rPr>
              <a:t>Stephannie</a:t>
            </a:r>
            <a:r>
              <a:rPr lang="en-US" sz="5600" b="1" dirty="0" smtClean="0">
                <a:solidFill>
                  <a:srgbClr val="C00000"/>
                </a:solidFill>
              </a:rPr>
              <a:t> </a:t>
            </a:r>
            <a:r>
              <a:rPr lang="en-US" sz="5600" b="1" dirty="0">
                <a:solidFill>
                  <a:srgbClr val="C00000"/>
                </a:solidFill>
              </a:rPr>
              <a:t>L. </a:t>
            </a:r>
            <a:r>
              <a:rPr lang="en-US" sz="5600" b="1" dirty="0" err="1" smtClean="0">
                <a:solidFill>
                  <a:srgbClr val="C00000"/>
                </a:solidFill>
              </a:rPr>
              <a:t>Furtak</a:t>
            </a:r>
            <a:r>
              <a:rPr lang="en-US" sz="5600" b="1" dirty="0" smtClean="0">
                <a:solidFill>
                  <a:srgbClr val="C00000"/>
                </a:solidFill>
              </a:rPr>
              <a:t>, Michelle Bourgeois, Janet </a:t>
            </a:r>
            <a:r>
              <a:rPr lang="en-US" sz="5600" b="1" dirty="0">
                <a:solidFill>
                  <a:srgbClr val="C00000"/>
                </a:solidFill>
              </a:rPr>
              <a:t>Caruso </a:t>
            </a:r>
            <a:r>
              <a:rPr lang="en-US" sz="5600" b="1" dirty="0" smtClean="0">
                <a:solidFill>
                  <a:srgbClr val="C00000"/>
                </a:solidFill>
              </a:rPr>
              <a:t>,  Ashley </a:t>
            </a:r>
            <a:r>
              <a:rPr lang="en-US" sz="5600" b="1" dirty="0">
                <a:solidFill>
                  <a:srgbClr val="C00000"/>
                </a:solidFill>
              </a:rPr>
              <a:t>Caron </a:t>
            </a:r>
            <a:r>
              <a:rPr lang="en-US" sz="5600" b="1" dirty="0" smtClean="0">
                <a:solidFill>
                  <a:srgbClr val="C00000"/>
                </a:solidFill>
              </a:rPr>
              <a:t>, Joseph </a:t>
            </a:r>
            <a:r>
              <a:rPr lang="en-US" sz="5600" b="1" dirty="0" err="1">
                <a:solidFill>
                  <a:srgbClr val="C00000"/>
                </a:solidFill>
              </a:rPr>
              <a:t>Biederman</a:t>
            </a:r>
            <a:r>
              <a:rPr lang="en-US" sz="5600" b="1" dirty="0">
                <a:solidFill>
                  <a:srgbClr val="C00000"/>
                </a:solidFill>
              </a:rPr>
              <a:t> </a:t>
            </a:r>
            <a:r>
              <a:rPr lang="en-US" sz="5600" b="1" dirty="0" smtClean="0">
                <a:solidFill>
                  <a:srgbClr val="C00000"/>
                </a:solidFill>
              </a:rPr>
              <a:t>. Population </a:t>
            </a:r>
            <a:r>
              <a:rPr lang="en-US" sz="5600" b="1" dirty="0">
                <a:solidFill>
                  <a:srgbClr val="C00000"/>
                </a:solidFill>
              </a:rPr>
              <a:t>of Adults with Autism Spectrum </a:t>
            </a:r>
            <a:r>
              <a:rPr lang="en-US" sz="5600" b="1" dirty="0" err="1" smtClean="0">
                <a:solidFill>
                  <a:srgbClr val="C00000"/>
                </a:solidFill>
              </a:rPr>
              <a:t>Disorders:A</a:t>
            </a:r>
            <a:r>
              <a:rPr lang="en-US" sz="5600" b="1" dirty="0" smtClean="0">
                <a:solidFill>
                  <a:srgbClr val="C00000"/>
                </a:solidFill>
              </a:rPr>
              <a:t> </a:t>
            </a:r>
            <a:r>
              <a:rPr lang="en-US" sz="5600" b="1" dirty="0">
                <a:solidFill>
                  <a:srgbClr val="C00000"/>
                </a:solidFill>
              </a:rPr>
              <a:t>Comparative Study </a:t>
            </a:r>
            <a:r>
              <a:rPr lang="en-US" sz="5600" b="1" dirty="0" err="1">
                <a:solidFill>
                  <a:srgbClr val="C00000"/>
                </a:solidFill>
              </a:rPr>
              <a:t>Gagan</a:t>
            </a:r>
            <a:r>
              <a:rPr lang="en-US" sz="5600" b="1" dirty="0">
                <a:solidFill>
                  <a:srgbClr val="C00000"/>
                </a:solidFill>
              </a:rPr>
              <a:t> Joshi • </a:t>
            </a:r>
            <a:r>
              <a:rPr lang="en-US" sz="5600" b="1" dirty="0" smtClean="0">
                <a:solidFill>
                  <a:srgbClr val="C00000"/>
                </a:solidFill>
              </a:rPr>
              <a:t>J </a:t>
            </a:r>
            <a:r>
              <a:rPr lang="en-US" sz="5600" b="1" dirty="0">
                <a:solidFill>
                  <a:srgbClr val="C00000"/>
                </a:solidFill>
              </a:rPr>
              <a:t>Autism Dev </a:t>
            </a:r>
            <a:r>
              <a:rPr lang="en-US" sz="5600" b="1" dirty="0" err="1">
                <a:solidFill>
                  <a:srgbClr val="C00000"/>
                </a:solidFill>
              </a:rPr>
              <a:t>Disord</a:t>
            </a:r>
            <a:r>
              <a:rPr lang="en-US" sz="5600" b="1" dirty="0">
                <a:solidFill>
                  <a:srgbClr val="C00000"/>
                </a:solidFill>
              </a:rPr>
              <a:t> (2013) 43:1314–1325 DOI </a:t>
            </a:r>
            <a:r>
              <a:rPr lang="en-US" sz="5600" b="1" dirty="0" smtClean="0">
                <a:solidFill>
                  <a:srgbClr val="C00000"/>
                </a:solidFill>
              </a:rPr>
              <a:t>10.1007/s10803-012-1679-5</a:t>
            </a:r>
          </a:p>
          <a:p>
            <a:endParaRPr lang="en-US" sz="5600" b="1" dirty="0">
              <a:solidFill>
                <a:srgbClr val="C00000"/>
              </a:solidFill>
            </a:endParaRPr>
          </a:p>
          <a:p>
            <a:r>
              <a:rPr lang="en-US" sz="5600" b="1" dirty="0">
                <a:solidFill>
                  <a:srgbClr val="C00000"/>
                </a:solidFill>
              </a:rPr>
              <a:t>Medical Comorbidities in Autism Spectrum Disorders</a:t>
            </a:r>
            <a:br>
              <a:rPr lang="en-US" sz="5600" b="1" dirty="0">
                <a:solidFill>
                  <a:srgbClr val="C00000"/>
                </a:solidFill>
              </a:rPr>
            </a:br>
            <a:r>
              <a:rPr lang="en-US" sz="5600" b="1" dirty="0">
                <a:solidFill>
                  <a:srgbClr val="C00000"/>
                </a:solidFill>
              </a:rPr>
              <a:t>A Primer for Health Care Professionals and Policy Makers Prepared by:  Treating Autism l Autism Treatment Trust,  March </a:t>
            </a:r>
            <a:r>
              <a:rPr lang="en-US" sz="5600" b="1" dirty="0" smtClean="0">
                <a:solidFill>
                  <a:srgbClr val="C00000"/>
                </a:solidFill>
              </a:rPr>
              <a:t>2013</a:t>
            </a:r>
          </a:p>
          <a:p>
            <a:endParaRPr lang="en-US" sz="5600" b="1" dirty="0" smtClean="0">
              <a:solidFill>
                <a:srgbClr val="C00000"/>
              </a:solidFill>
            </a:endParaRPr>
          </a:p>
          <a:p>
            <a:pPr marL="109728" indent="0">
              <a:buNone/>
            </a:pPr>
            <a:r>
              <a:rPr lang="en-US" sz="4800" b="1" dirty="0"/>
              <a:t/>
            </a:r>
            <a:br>
              <a:rPr lang="en-US" sz="4800" b="1" dirty="0"/>
            </a:br>
            <a:endParaRPr lang="en-US" sz="4800" b="1" dirty="0"/>
          </a:p>
          <a:p>
            <a:endParaRPr lang="en-US" dirty="0"/>
          </a:p>
        </p:txBody>
      </p:sp>
      <p:sp>
        <p:nvSpPr>
          <p:cNvPr id="4" name="TextBox 3"/>
          <p:cNvSpPr txBox="1"/>
          <p:nvPr/>
        </p:nvSpPr>
        <p:spPr>
          <a:xfrm>
            <a:off x="2819400" y="762000"/>
            <a:ext cx="3685225" cy="584775"/>
          </a:xfrm>
          <a:prstGeom prst="rect">
            <a:avLst/>
          </a:prstGeom>
          <a:noFill/>
        </p:spPr>
        <p:txBody>
          <a:bodyPr wrap="square" rtlCol="0">
            <a:spAutoFit/>
          </a:bodyPr>
          <a:lstStyle/>
          <a:p>
            <a:r>
              <a:rPr lang="en-US" sz="3200" b="1" dirty="0" smtClean="0">
                <a:solidFill>
                  <a:srgbClr val="FF0000"/>
                </a:solidFill>
              </a:rPr>
              <a:t>REFERENCES</a:t>
            </a:r>
            <a:endParaRPr lang="en-US" sz="3200" b="1" dirty="0">
              <a:solidFill>
                <a:srgbClr val="FF00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1" y="5105400"/>
            <a:ext cx="1371599" cy="838200"/>
          </a:xfrm>
          <a:prstGeom prst="rect">
            <a:avLst/>
          </a:prstGeom>
        </p:spPr>
      </p:pic>
    </p:spTree>
    <p:extLst>
      <p:ext uri="{BB962C8B-B14F-4D97-AF65-F5344CB8AC3E}">
        <p14:creationId xmlns:p14="http://schemas.microsoft.com/office/powerpoint/2010/main" val="24057594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16176</TotalTime>
  <Words>510</Words>
  <Application>Microsoft Office PowerPoint</Application>
  <PresentationFormat>On-screen Show (4:3)</PresentationFormat>
  <Paragraphs>93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     Medical and Psychiatric Comorbidities   in Autism Spectrum Disorder: Management and Treatment Overview 3rd Annual AAAP Symposium, September 13, 2014 Ateneo Law School, Makati, Manila  Lirio Sobrevinas Covey, Ph.D. President, AAAP Professor of Clinical Psychology in Psychiatry Columbia University Medical Center, New York NY </vt:lpstr>
      <vt:lpstr>Comorbidity</vt:lpstr>
      <vt:lpstr>PowerPoint Presentation</vt:lpstr>
      <vt:lpstr>      </vt:lpstr>
      <vt:lpstr>PowerPoint Presentation</vt:lpstr>
      <vt:lpstr>PowerPoint Presentation</vt:lpstr>
      <vt:lpstr>PowerPoint Presentation</vt:lpstr>
      <vt:lpstr>PowerPoint Presentation</vt:lpstr>
      <vt:lpstr>Rates of Comorbid Disorders among Persons with Autism</vt:lpstr>
      <vt:lpstr>PowerPoint Presentation</vt:lpstr>
      <vt:lpstr>PowerPoint Presentation</vt:lpstr>
      <vt:lpstr>What are those approaches? </vt:lpstr>
      <vt:lpstr>    </vt:lpstr>
      <vt:lpstr>PowerPoint Presentation</vt:lpstr>
    </vt:vector>
  </TitlesOfParts>
  <Company>Columbia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and Psychiatric Comorbidity in Autism Spectrum Disorder</dc:title>
  <dc:creator>Columbia University</dc:creator>
  <cp:lastModifiedBy>Columbia University</cp:lastModifiedBy>
  <cp:revision>59</cp:revision>
  <dcterms:created xsi:type="dcterms:W3CDTF">2014-07-28T23:42:17Z</dcterms:created>
  <dcterms:modified xsi:type="dcterms:W3CDTF">2014-11-21T02:59:37Z</dcterms:modified>
</cp:coreProperties>
</file>