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9"/>
  </p:notesMasterIdLst>
  <p:sldIdLst>
    <p:sldId id="321" r:id="rId2"/>
    <p:sldId id="322" r:id="rId3"/>
    <p:sldId id="403" r:id="rId4"/>
    <p:sldId id="402" r:id="rId5"/>
    <p:sldId id="404" r:id="rId6"/>
    <p:sldId id="448" r:id="rId7"/>
    <p:sldId id="488" r:id="rId8"/>
    <p:sldId id="407" r:id="rId9"/>
    <p:sldId id="411" r:id="rId10"/>
    <p:sldId id="487" r:id="rId11"/>
    <p:sldId id="489" r:id="rId12"/>
    <p:sldId id="414" r:id="rId13"/>
    <p:sldId id="455" r:id="rId14"/>
    <p:sldId id="416" r:id="rId15"/>
    <p:sldId id="417" r:id="rId16"/>
    <p:sldId id="418" r:id="rId17"/>
    <p:sldId id="424" r:id="rId18"/>
    <p:sldId id="420" r:id="rId19"/>
    <p:sldId id="421" r:id="rId20"/>
    <p:sldId id="454" r:id="rId21"/>
    <p:sldId id="450" r:id="rId22"/>
    <p:sldId id="451" r:id="rId23"/>
    <p:sldId id="452" r:id="rId24"/>
    <p:sldId id="453" r:id="rId25"/>
    <p:sldId id="500" r:id="rId26"/>
    <p:sldId id="444" r:id="rId27"/>
    <p:sldId id="445" r:id="rId28"/>
    <p:sldId id="430" r:id="rId29"/>
    <p:sldId id="457" r:id="rId30"/>
    <p:sldId id="458" r:id="rId31"/>
    <p:sldId id="459" r:id="rId32"/>
    <p:sldId id="475" r:id="rId33"/>
    <p:sldId id="464" r:id="rId34"/>
    <p:sldId id="466" r:id="rId35"/>
    <p:sldId id="467" r:id="rId36"/>
    <p:sldId id="468" r:id="rId37"/>
    <p:sldId id="470" r:id="rId38"/>
    <p:sldId id="469" r:id="rId39"/>
    <p:sldId id="479" r:id="rId40"/>
    <p:sldId id="460" r:id="rId41"/>
    <p:sldId id="461" r:id="rId42"/>
    <p:sldId id="462" r:id="rId43"/>
    <p:sldId id="474" r:id="rId44"/>
    <p:sldId id="463" r:id="rId45"/>
    <p:sldId id="473" r:id="rId46"/>
    <p:sldId id="393" r:id="rId47"/>
    <p:sldId id="356"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4" d="100"/>
          <a:sy n="74" d="100"/>
        </p:scale>
        <p:origin x="-1182" y="-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1BAE45-1972-5C42-8CBE-5E49AE72A0FA}" type="datetimeFigureOut">
              <a:rPr lang="en-US" smtClean="0"/>
              <a:t>11/26/2014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473832-2055-0C44-899F-2431F8B18D97}" type="slidenum">
              <a:rPr lang="en-US" smtClean="0"/>
              <a:t>‹#›</a:t>
            </a:fld>
            <a:endParaRPr lang="en-US"/>
          </a:p>
        </p:txBody>
      </p:sp>
    </p:spTree>
    <p:extLst>
      <p:ext uri="{BB962C8B-B14F-4D97-AF65-F5344CB8AC3E}">
        <p14:creationId xmlns:p14="http://schemas.microsoft.com/office/powerpoint/2010/main" val="15294481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a:t>
            </a:fld>
            <a:endParaRPr lang="en-US"/>
          </a:p>
        </p:txBody>
      </p:sp>
    </p:spTree>
    <p:extLst>
      <p:ext uri="{BB962C8B-B14F-4D97-AF65-F5344CB8AC3E}">
        <p14:creationId xmlns:p14="http://schemas.microsoft.com/office/powerpoint/2010/main" val="1660425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a:t>
            </a:fld>
            <a:endParaRPr lang="en-US"/>
          </a:p>
        </p:txBody>
      </p:sp>
    </p:spTree>
    <p:extLst>
      <p:ext uri="{BB962C8B-B14F-4D97-AF65-F5344CB8AC3E}">
        <p14:creationId xmlns:p14="http://schemas.microsoft.com/office/powerpoint/2010/main" val="546671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a:t>
            </a:fld>
            <a:endParaRPr lang="en-US"/>
          </a:p>
        </p:txBody>
      </p:sp>
    </p:spTree>
    <p:extLst>
      <p:ext uri="{BB962C8B-B14F-4D97-AF65-F5344CB8AC3E}">
        <p14:creationId xmlns:p14="http://schemas.microsoft.com/office/powerpoint/2010/main" val="2590602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4</a:t>
            </a:fld>
            <a:endParaRPr lang="en-US"/>
          </a:p>
        </p:txBody>
      </p:sp>
    </p:spTree>
    <p:extLst>
      <p:ext uri="{BB962C8B-B14F-4D97-AF65-F5344CB8AC3E}">
        <p14:creationId xmlns:p14="http://schemas.microsoft.com/office/powerpoint/2010/main" val="1990861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5</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D473832-2055-0C44-899F-2431F8B18D97}" type="slidenum">
              <a:rPr lang="en-US" smtClean="0"/>
              <a:t>6</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7</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8</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9</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10</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11</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12</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13</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14</a:t>
            </a:fld>
            <a:endParaRPr lang="en-US"/>
          </a:p>
        </p:txBody>
      </p:sp>
    </p:spTree>
    <p:extLst>
      <p:ext uri="{BB962C8B-B14F-4D97-AF65-F5344CB8AC3E}">
        <p14:creationId xmlns:p14="http://schemas.microsoft.com/office/powerpoint/2010/main" val="3165881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15</a:t>
            </a:fld>
            <a:endParaRPr lang="en-US"/>
          </a:p>
        </p:txBody>
      </p:sp>
    </p:spTree>
    <p:extLst>
      <p:ext uri="{BB962C8B-B14F-4D97-AF65-F5344CB8AC3E}">
        <p14:creationId xmlns:p14="http://schemas.microsoft.com/office/powerpoint/2010/main" val="2577178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16</a:t>
            </a:fld>
            <a:endParaRPr lang="en-US"/>
          </a:p>
        </p:txBody>
      </p:sp>
    </p:spTree>
    <p:extLst>
      <p:ext uri="{BB962C8B-B14F-4D97-AF65-F5344CB8AC3E}">
        <p14:creationId xmlns:p14="http://schemas.microsoft.com/office/powerpoint/2010/main" val="1800343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17</a:t>
            </a:fld>
            <a:endParaRPr lang="en-US"/>
          </a:p>
        </p:txBody>
      </p:sp>
    </p:spTree>
    <p:extLst>
      <p:ext uri="{BB962C8B-B14F-4D97-AF65-F5344CB8AC3E}">
        <p14:creationId xmlns:p14="http://schemas.microsoft.com/office/powerpoint/2010/main" val="3784451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18</a:t>
            </a:fld>
            <a:endParaRPr lang="en-US"/>
          </a:p>
        </p:txBody>
      </p:sp>
    </p:spTree>
    <p:extLst>
      <p:ext uri="{BB962C8B-B14F-4D97-AF65-F5344CB8AC3E}">
        <p14:creationId xmlns:p14="http://schemas.microsoft.com/office/powerpoint/2010/main" val="2769085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19</a:t>
            </a:fld>
            <a:endParaRPr lang="en-US"/>
          </a:p>
        </p:txBody>
      </p:sp>
    </p:spTree>
    <p:extLst>
      <p:ext uri="{BB962C8B-B14F-4D97-AF65-F5344CB8AC3E}">
        <p14:creationId xmlns:p14="http://schemas.microsoft.com/office/powerpoint/2010/main" val="1722951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20</a:t>
            </a:fld>
            <a:endParaRPr lang="en-US"/>
          </a:p>
        </p:txBody>
      </p:sp>
    </p:spTree>
    <p:extLst>
      <p:ext uri="{BB962C8B-B14F-4D97-AF65-F5344CB8AC3E}">
        <p14:creationId xmlns:p14="http://schemas.microsoft.com/office/powerpoint/2010/main" val="545898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21</a:t>
            </a:fld>
            <a:endParaRPr lang="en-US"/>
          </a:p>
        </p:txBody>
      </p:sp>
    </p:spTree>
    <p:extLst>
      <p:ext uri="{BB962C8B-B14F-4D97-AF65-F5344CB8AC3E}">
        <p14:creationId xmlns:p14="http://schemas.microsoft.com/office/powerpoint/2010/main" val="1884527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22</a:t>
            </a:fld>
            <a:endParaRPr lang="en-US"/>
          </a:p>
        </p:txBody>
      </p:sp>
    </p:spTree>
    <p:extLst>
      <p:ext uri="{BB962C8B-B14F-4D97-AF65-F5344CB8AC3E}">
        <p14:creationId xmlns:p14="http://schemas.microsoft.com/office/powerpoint/2010/main" val="1884527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23</a:t>
            </a:fld>
            <a:endParaRPr lang="en-US"/>
          </a:p>
        </p:txBody>
      </p:sp>
    </p:spTree>
    <p:extLst>
      <p:ext uri="{BB962C8B-B14F-4D97-AF65-F5344CB8AC3E}">
        <p14:creationId xmlns:p14="http://schemas.microsoft.com/office/powerpoint/2010/main" val="1884527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24</a:t>
            </a:fld>
            <a:endParaRPr lang="en-US"/>
          </a:p>
        </p:txBody>
      </p:sp>
    </p:spTree>
    <p:extLst>
      <p:ext uri="{BB962C8B-B14F-4D97-AF65-F5344CB8AC3E}">
        <p14:creationId xmlns:p14="http://schemas.microsoft.com/office/powerpoint/2010/main" val="1884527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25</a:t>
            </a:fld>
            <a:endParaRPr lang="en-US"/>
          </a:p>
        </p:txBody>
      </p:sp>
    </p:spTree>
    <p:extLst>
      <p:ext uri="{BB962C8B-B14F-4D97-AF65-F5344CB8AC3E}">
        <p14:creationId xmlns:p14="http://schemas.microsoft.com/office/powerpoint/2010/main" val="1454118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26</a:t>
            </a:fld>
            <a:endParaRPr lang="en-US"/>
          </a:p>
        </p:txBody>
      </p:sp>
    </p:spTree>
    <p:extLst>
      <p:ext uri="{BB962C8B-B14F-4D97-AF65-F5344CB8AC3E}">
        <p14:creationId xmlns:p14="http://schemas.microsoft.com/office/powerpoint/2010/main" val="3042326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473832-2055-0C44-899F-2431F8B18D97}" type="slidenum">
              <a:rPr lang="en-US" smtClean="0"/>
              <a:t>27</a:t>
            </a:fld>
            <a:endParaRPr lang="en-US"/>
          </a:p>
        </p:txBody>
      </p:sp>
    </p:spTree>
    <p:extLst>
      <p:ext uri="{BB962C8B-B14F-4D97-AF65-F5344CB8AC3E}">
        <p14:creationId xmlns:p14="http://schemas.microsoft.com/office/powerpoint/2010/main" val="613998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28</a:t>
            </a:fld>
            <a:endParaRPr lang="en-US"/>
          </a:p>
        </p:txBody>
      </p:sp>
    </p:spTree>
    <p:extLst>
      <p:ext uri="{BB962C8B-B14F-4D97-AF65-F5344CB8AC3E}">
        <p14:creationId xmlns:p14="http://schemas.microsoft.com/office/powerpoint/2010/main" val="325624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473832-2055-0C44-899F-2431F8B18D97}" type="slidenum">
              <a:rPr lang="en-US" smtClean="0"/>
              <a:t>29</a:t>
            </a:fld>
            <a:endParaRPr lang="en-US"/>
          </a:p>
        </p:txBody>
      </p:sp>
    </p:spTree>
    <p:extLst>
      <p:ext uri="{BB962C8B-B14F-4D97-AF65-F5344CB8AC3E}">
        <p14:creationId xmlns:p14="http://schemas.microsoft.com/office/powerpoint/2010/main" val="2348600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30</a:t>
            </a:fld>
            <a:endParaRPr lang="en-US"/>
          </a:p>
        </p:txBody>
      </p:sp>
    </p:spTree>
    <p:extLst>
      <p:ext uri="{BB962C8B-B14F-4D97-AF65-F5344CB8AC3E}">
        <p14:creationId xmlns:p14="http://schemas.microsoft.com/office/powerpoint/2010/main" val="39092854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31</a:t>
            </a:fld>
            <a:endParaRPr lang="en-US"/>
          </a:p>
        </p:txBody>
      </p:sp>
    </p:spTree>
    <p:extLst>
      <p:ext uri="{BB962C8B-B14F-4D97-AF65-F5344CB8AC3E}">
        <p14:creationId xmlns:p14="http://schemas.microsoft.com/office/powerpoint/2010/main" val="4186019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32</a:t>
            </a:fld>
            <a:endParaRPr lang="en-US"/>
          </a:p>
        </p:txBody>
      </p:sp>
    </p:spTree>
    <p:extLst>
      <p:ext uri="{BB962C8B-B14F-4D97-AF65-F5344CB8AC3E}">
        <p14:creationId xmlns:p14="http://schemas.microsoft.com/office/powerpoint/2010/main" val="1033805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based on a systematic literature review and expert consensus in the Autism Speaks Autism Treatment Network Psychopharmacology Committee</a:t>
            </a:r>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33</a:t>
            </a:fld>
            <a:endParaRPr lang="en-US"/>
          </a:p>
        </p:txBody>
      </p:sp>
    </p:spTree>
    <p:extLst>
      <p:ext uri="{BB962C8B-B14F-4D97-AF65-F5344CB8AC3E}">
        <p14:creationId xmlns:p14="http://schemas.microsoft.com/office/powerpoint/2010/main" val="4024001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473832-2055-0C44-899F-2431F8B18D97}" type="slidenum">
              <a:rPr lang="en-US" smtClean="0"/>
              <a:t>34</a:t>
            </a:fld>
            <a:endParaRPr lang="en-US"/>
          </a:p>
        </p:txBody>
      </p:sp>
    </p:spTree>
    <p:extLst>
      <p:ext uri="{BB962C8B-B14F-4D97-AF65-F5344CB8AC3E}">
        <p14:creationId xmlns:p14="http://schemas.microsoft.com/office/powerpoint/2010/main" val="4018024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35</a:t>
            </a:fld>
            <a:endParaRPr lang="en-US"/>
          </a:p>
        </p:txBody>
      </p:sp>
    </p:spTree>
    <p:extLst>
      <p:ext uri="{BB962C8B-B14F-4D97-AF65-F5344CB8AC3E}">
        <p14:creationId xmlns:p14="http://schemas.microsoft.com/office/powerpoint/2010/main" val="4133562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36</a:t>
            </a:fld>
            <a:endParaRPr lang="en-US"/>
          </a:p>
        </p:txBody>
      </p:sp>
    </p:spTree>
    <p:extLst>
      <p:ext uri="{BB962C8B-B14F-4D97-AF65-F5344CB8AC3E}">
        <p14:creationId xmlns:p14="http://schemas.microsoft.com/office/powerpoint/2010/main" val="41335627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37</a:t>
            </a:fld>
            <a:endParaRPr lang="en-US"/>
          </a:p>
        </p:txBody>
      </p:sp>
    </p:spTree>
    <p:extLst>
      <p:ext uri="{BB962C8B-B14F-4D97-AF65-F5344CB8AC3E}">
        <p14:creationId xmlns:p14="http://schemas.microsoft.com/office/powerpoint/2010/main" val="41335627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38</a:t>
            </a:fld>
            <a:endParaRPr lang="en-US"/>
          </a:p>
        </p:txBody>
      </p:sp>
    </p:spTree>
    <p:extLst>
      <p:ext uri="{BB962C8B-B14F-4D97-AF65-F5344CB8AC3E}">
        <p14:creationId xmlns:p14="http://schemas.microsoft.com/office/powerpoint/2010/main" val="324674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39</a:t>
            </a:fld>
            <a:endParaRPr lang="en-US"/>
          </a:p>
        </p:txBody>
      </p:sp>
    </p:spTree>
    <p:extLst>
      <p:ext uri="{BB962C8B-B14F-4D97-AF65-F5344CB8AC3E}">
        <p14:creationId xmlns:p14="http://schemas.microsoft.com/office/powerpoint/2010/main" val="3246749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40</a:t>
            </a:fld>
            <a:endParaRPr lang="en-US"/>
          </a:p>
        </p:txBody>
      </p:sp>
    </p:spTree>
    <p:extLst>
      <p:ext uri="{BB962C8B-B14F-4D97-AF65-F5344CB8AC3E}">
        <p14:creationId xmlns:p14="http://schemas.microsoft.com/office/powerpoint/2010/main" val="29949904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41</a:t>
            </a:fld>
            <a:endParaRPr lang="en-US"/>
          </a:p>
        </p:txBody>
      </p:sp>
    </p:spTree>
    <p:extLst>
      <p:ext uri="{BB962C8B-B14F-4D97-AF65-F5344CB8AC3E}">
        <p14:creationId xmlns:p14="http://schemas.microsoft.com/office/powerpoint/2010/main" val="29949904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42</a:t>
            </a:fld>
            <a:endParaRPr lang="en-US"/>
          </a:p>
        </p:txBody>
      </p:sp>
    </p:spTree>
    <p:extLst>
      <p:ext uri="{BB962C8B-B14F-4D97-AF65-F5344CB8AC3E}">
        <p14:creationId xmlns:p14="http://schemas.microsoft.com/office/powerpoint/2010/main" val="2994990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43</a:t>
            </a:fld>
            <a:endParaRPr lang="en-US"/>
          </a:p>
        </p:txBody>
      </p:sp>
    </p:spTree>
    <p:extLst>
      <p:ext uri="{BB962C8B-B14F-4D97-AF65-F5344CB8AC3E}">
        <p14:creationId xmlns:p14="http://schemas.microsoft.com/office/powerpoint/2010/main" val="6914125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44</a:t>
            </a:fld>
            <a:endParaRPr lang="en-US"/>
          </a:p>
        </p:txBody>
      </p:sp>
    </p:spTree>
    <p:extLst>
      <p:ext uri="{BB962C8B-B14F-4D97-AF65-F5344CB8AC3E}">
        <p14:creationId xmlns:p14="http://schemas.microsoft.com/office/powerpoint/2010/main" val="34377762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473832-2055-0C44-899F-2431F8B18D97}" type="slidenum">
              <a:rPr lang="en-US" smtClean="0"/>
              <a:t>45</a:t>
            </a:fld>
            <a:endParaRPr lang="en-US"/>
          </a:p>
        </p:txBody>
      </p:sp>
    </p:spTree>
    <p:extLst>
      <p:ext uri="{BB962C8B-B14F-4D97-AF65-F5344CB8AC3E}">
        <p14:creationId xmlns:p14="http://schemas.microsoft.com/office/powerpoint/2010/main" val="40726585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473832-2055-0C44-899F-2431F8B18D97}" type="slidenum">
              <a:rPr lang="en-US" smtClean="0"/>
              <a:t>46</a:t>
            </a:fld>
            <a:endParaRPr lang="en-US"/>
          </a:p>
        </p:txBody>
      </p:sp>
    </p:spTree>
    <p:extLst>
      <p:ext uri="{BB962C8B-B14F-4D97-AF65-F5344CB8AC3E}">
        <p14:creationId xmlns:p14="http://schemas.microsoft.com/office/powerpoint/2010/main" val="30648493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473832-2055-0C44-899F-2431F8B18D97}" type="slidenum">
              <a:rPr lang="en-US" smtClean="0"/>
              <a:t>47</a:t>
            </a:fld>
            <a:endParaRPr lang="en-US"/>
          </a:p>
        </p:txBody>
      </p:sp>
    </p:spTree>
    <p:extLst>
      <p:ext uri="{BB962C8B-B14F-4D97-AF65-F5344CB8AC3E}">
        <p14:creationId xmlns:p14="http://schemas.microsoft.com/office/powerpoint/2010/main" val="186947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B9F0192-6E59-A944-A852-9A097C9D6631}" type="datetimeFigureOut">
              <a:rPr lang="en-US" smtClean="0"/>
              <a:t>11/26/2014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0DCEEA0-B21D-A440-BD69-4124157AA7A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9F0192-6E59-A944-A852-9A097C9D6631}" type="datetimeFigureOut">
              <a:rPr lang="en-US" smtClean="0"/>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DCEEA0-B21D-A440-BD69-4124157AA7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B9F0192-6E59-A944-A852-9A097C9D6631}" type="datetimeFigureOut">
              <a:rPr lang="en-US" smtClean="0"/>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DCEEA0-B21D-A440-BD69-4124157AA7A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9F0192-6E59-A944-A852-9A097C9D6631}" type="datetimeFigureOut">
              <a:rPr lang="en-US" smtClean="0"/>
              <a:t>11/26/2014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DCEEA0-B21D-A440-BD69-4124157AA7A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B9F0192-6E59-A944-A852-9A097C9D6631}" type="datetimeFigureOut">
              <a:rPr lang="en-US" smtClean="0"/>
              <a:t>11/26/2014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DCEEA0-B21D-A440-BD69-4124157AA7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B9F0192-6E59-A944-A852-9A097C9D6631}" type="datetimeFigureOut">
              <a:rPr lang="en-US" smtClean="0"/>
              <a:t>11/26/2014</a:t>
            </a:fld>
            <a:endParaRPr lang="en-US"/>
          </a:p>
        </p:txBody>
      </p:sp>
      <p:sp>
        <p:nvSpPr>
          <p:cNvPr id="8" name="Slide Number Placeholder 7"/>
          <p:cNvSpPr>
            <a:spLocks noGrp="1"/>
          </p:cNvSpPr>
          <p:nvPr>
            <p:ph type="sldNum" sz="quarter" idx="11"/>
          </p:nvPr>
        </p:nvSpPr>
        <p:spPr/>
        <p:txBody>
          <a:bodyPr/>
          <a:lstStyle/>
          <a:p>
            <a:fld id="{40DCEEA0-B21D-A440-BD69-4124157AA7A7}"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F0192-6E59-A944-A852-9A097C9D6631}" type="datetimeFigureOut">
              <a:rPr lang="en-US" smtClean="0"/>
              <a:t>11/26/2014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DCEEA0-B21D-A440-BD69-4124157AA7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9F0192-6E59-A944-A852-9A097C9D6631}" type="datetimeFigureOut">
              <a:rPr lang="en-US" smtClean="0"/>
              <a:t>11/26/2014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40DCEEA0-B21D-A440-BD69-4124157AA7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8B9F0192-6E59-A944-A852-9A097C9D6631}" type="datetimeFigureOut">
              <a:rPr lang="en-US" smtClean="0"/>
              <a:t>11/26/2014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DCEEA0-B21D-A440-BD69-4124157AA7A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9F0192-6E59-A944-A852-9A097C9D6631}" type="datetimeFigureOut">
              <a:rPr lang="en-US" smtClean="0"/>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DCEEA0-B21D-A440-BD69-4124157AA7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9F0192-6E59-A944-A852-9A097C9D6631}" type="datetimeFigureOut">
              <a:rPr lang="en-US" smtClean="0"/>
              <a:t>11/26/2014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DCEEA0-B21D-A440-BD69-4124157AA7A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8B9F0192-6E59-A944-A852-9A097C9D6631}" type="datetimeFigureOut">
              <a:rPr lang="en-US" smtClean="0"/>
              <a:t>11/26/2014</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0DCEEA0-B21D-A440-BD69-4124157AA7A7}"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evelopmentalpeditricsmanila.weebly.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755088"/>
            <a:ext cx="6480048" cy="2301240"/>
          </a:xfrm>
        </p:spPr>
        <p:txBody>
          <a:bodyPr>
            <a:normAutofit/>
          </a:bodyPr>
          <a:lstStyle/>
          <a:p>
            <a:r>
              <a:rPr lang="en-US" dirty="0" smtClean="0"/>
              <a:t>ASD – ADHD Comorbidity:</a:t>
            </a:r>
            <a:br>
              <a:rPr lang="en-US" dirty="0" smtClean="0"/>
            </a:br>
            <a:r>
              <a:rPr lang="en-US" dirty="0" smtClean="0"/>
              <a:t>What is the evidence?</a:t>
            </a:r>
            <a:endParaRPr lang="en-US" dirty="0"/>
          </a:p>
        </p:txBody>
      </p:sp>
      <p:sp>
        <p:nvSpPr>
          <p:cNvPr id="3" name="Subtitle 2"/>
          <p:cNvSpPr>
            <a:spLocks noGrp="1"/>
          </p:cNvSpPr>
          <p:nvPr>
            <p:ph type="subTitle" idx="1"/>
          </p:nvPr>
        </p:nvSpPr>
        <p:spPr>
          <a:xfrm>
            <a:off x="584253" y="3192174"/>
            <a:ext cx="6480048" cy="2647549"/>
          </a:xfrm>
        </p:spPr>
        <p:txBody>
          <a:bodyPr>
            <a:normAutofit/>
          </a:bodyPr>
          <a:lstStyle/>
          <a:p>
            <a:r>
              <a:rPr lang="en-US" sz="2500" dirty="0" smtClean="0"/>
              <a:t>3</a:t>
            </a:r>
            <a:r>
              <a:rPr lang="en-US" sz="2500" baseline="30000" dirty="0" smtClean="0"/>
              <a:t>rd</a:t>
            </a:r>
            <a:r>
              <a:rPr lang="en-US" sz="2500" dirty="0" smtClean="0"/>
              <a:t> Annual AAAP Symposium</a:t>
            </a:r>
          </a:p>
          <a:p>
            <a:r>
              <a:rPr lang="en-US" sz="2500" dirty="0" smtClean="0"/>
              <a:t>September 13, 2014</a:t>
            </a:r>
            <a:endParaRPr lang="en-US" sz="2500" dirty="0"/>
          </a:p>
          <a:p>
            <a:endParaRPr lang="en-US" sz="2500" dirty="0" smtClean="0"/>
          </a:p>
          <a:p>
            <a:r>
              <a:rPr lang="en-US" sz="2500" dirty="0" smtClean="0"/>
              <a:t>Jan Harold D. Sia, M.D.</a:t>
            </a:r>
          </a:p>
          <a:p>
            <a:r>
              <a:rPr lang="en-US" sz="2200" dirty="0" smtClean="0"/>
              <a:t>Developmental-Behavioral Pediatrics</a:t>
            </a:r>
          </a:p>
          <a:p>
            <a:r>
              <a:rPr lang="en-US" sz="2200" dirty="0" smtClean="0"/>
              <a:t>Adoption &amp; Foster Care</a:t>
            </a:r>
          </a:p>
        </p:txBody>
      </p:sp>
      <p:sp>
        <p:nvSpPr>
          <p:cNvPr id="4" name="TextBox 3"/>
          <p:cNvSpPr txBox="1"/>
          <p:nvPr/>
        </p:nvSpPr>
        <p:spPr>
          <a:xfrm>
            <a:off x="721565" y="6090945"/>
            <a:ext cx="6324859" cy="584776"/>
          </a:xfrm>
          <a:prstGeom prst="rect">
            <a:avLst/>
          </a:prstGeom>
          <a:noFill/>
        </p:spPr>
        <p:txBody>
          <a:bodyPr wrap="square" rtlCol="0">
            <a:spAutoFit/>
          </a:bodyPr>
          <a:lstStyle/>
          <a:p>
            <a:pPr algn="r"/>
            <a:r>
              <a:rPr lang="en-US" sz="1600" dirty="0" smtClean="0">
                <a:hlinkClick r:id="rId3"/>
              </a:rPr>
              <a:t>www.developmentalpediatricsmanila.weebly.com</a:t>
            </a:r>
            <a:endParaRPr lang="en-US" sz="1600" dirty="0" smtClean="0"/>
          </a:p>
          <a:p>
            <a:pPr algn="r"/>
            <a:r>
              <a:rPr lang="en-US" sz="1600" dirty="0" smtClean="0"/>
              <a:t>Hospital Affiliations: Makati Medical Center, Manila Doctors Hospital</a:t>
            </a:r>
            <a:endParaRPr lang="en-US" sz="1600" dirty="0"/>
          </a:p>
        </p:txBody>
      </p:sp>
    </p:spTree>
    <p:extLst>
      <p:ext uri="{BB962C8B-B14F-4D97-AF65-F5344CB8AC3E}">
        <p14:creationId xmlns:p14="http://schemas.microsoft.com/office/powerpoint/2010/main" val="876950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Outline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DSM-IV-TR and DSM-5</a:t>
            </a:r>
          </a:p>
          <a:p>
            <a:r>
              <a:rPr lang="en-US" dirty="0" smtClean="0"/>
              <a:t>Prevalence of symptoms</a:t>
            </a:r>
          </a:p>
          <a:p>
            <a:r>
              <a:rPr lang="en-US" dirty="0" smtClean="0"/>
              <a:t>Etiological evidence</a:t>
            </a:r>
          </a:p>
          <a:p>
            <a:r>
              <a:rPr lang="en-US" dirty="0" smtClean="0"/>
              <a:t>Symptom expression</a:t>
            </a:r>
          </a:p>
          <a:p>
            <a:pPr lvl="1"/>
            <a:r>
              <a:rPr lang="en-US" dirty="0" smtClean="0"/>
              <a:t>Neuropsychological/cognitive</a:t>
            </a:r>
          </a:p>
          <a:p>
            <a:pPr lvl="1"/>
            <a:r>
              <a:rPr lang="en-US" dirty="0" smtClean="0"/>
              <a:t>Behavioral</a:t>
            </a:r>
          </a:p>
          <a:p>
            <a:r>
              <a:rPr lang="en-US" dirty="0" smtClean="0"/>
              <a:t>Impact of comorbid ASD &amp; ADHD</a:t>
            </a:r>
          </a:p>
          <a:p>
            <a:r>
              <a:rPr lang="en-US" dirty="0" smtClean="0"/>
              <a:t>Efficacy of ADHD treatments in ASD</a:t>
            </a:r>
          </a:p>
          <a:p>
            <a:r>
              <a:rPr lang="en-US" dirty="0" smtClean="0"/>
              <a:t>Clinical pathway for evaluation and treatment</a:t>
            </a:r>
          </a:p>
          <a:p>
            <a:endParaRPr lang="en-US" dirty="0"/>
          </a:p>
        </p:txBody>
      </p:sp>
    </p:spTree>
    <p:extLst>
      <p:ext uri="{BB962C8B-B14F-4D97-AF65-F5344CB8AC3E}">
        <p14:creationId xmlns:p14="http://schemas.microsoft.com/office/powerpoint/2010/main" val="3491956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Impairing attention deficits are not improved by standard ASD treatments (</a:t>
            </a:r>
            <a:r>
              <a:rPr lang="en-US" dirty="0" err="1" smtClean="0"/>
              <a:t>Deprey</a:t>
            </a:r>
            <a:r>
              <a:rPr lang="en-US" dirty="0" smtClean="0"/>
              <a:t> &amp; </a:t>
            </a:r>
            <a:r>
              <a:rPr lang="en-US" dirty="0" err="1" smtClean="0"/>
              <a:t>Ozonoff</a:t>
            </a:r>
            <a:r>
              <a:rPr lang="en-US" dirty="0" smtClean="0"/>
              <a:t>, 2009)</a:t>
            </a:r>
          </a:p>
          <a:p>
            <a:r>
              <a:rPr lang="en-US" dirty="0" smtClean="0"/>
              <a:t>ADHD symptoms can often be effectively improved with ADHD treatments, including pharmacological treatments (</a:t>
            </a:r>
            <a:r>
              <a:rPr lang="en-US" dirty="0" err="1" smtClean="0"/>
              <a:t>Handen</a:t>
            </a:r>
            <a:r>
              <a:rPr lang="en-US" dirty="0" smtClean="0"/>
              <a:t>, Johnson, </a:t>
            </a:r>
            <a:r>
              <a:rPr lang="en-US" dirty="0" err="1" smtClean="0"/>
              <a:t>Lubetsky</a:t>
            </a:r>
            <a:r>
              <a:rPr lang="en-US" dirty="0" smtClean="0"/>
              <a:t> 2000)</a:t>
            </a:r>
            <a:endParaRPr lang="en-US" dirty="0"/>
          </a:p>
        </p:txBody>
      </p:sp>
    </p:spTree>
    <p:extLst>
      <p:ext uri="{BB962C8B-B14F-4D97-AF65-F5344CB8AC3E}">
        <p14:creationId xmlns:p14="http://schemas.microsoft.com/office/powerpoint/2010/main" val="2113741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DSM-5 </a:t>
            </a:r>
            <a:endParaRPr lang="en-US" dirty="0"/>
          </a:p>
        </p:txBody>
      </p:sp>
      <p:sp>
        <p:nvSpPr>
          <p:cNvPr id="3" name="Content Placeholder 2"/>
          <p:cNvSpPr>
            <a:spLocks noGrp="1"/>
          </p:cNvSpPr>
          <p:nvPr>
            <p:ph idx="1"/>
          </p:nvPr>
        </p:nvSpPr>
        <p:spPr/>
        <p:txBody>
          <a:bodyPr/>
          <a:lstStyle/>
          <a:p>
            <a:r>
              <a:rPr lang="en-US" dirty="0" smtClean="0"/>
              <a:t>ASD &amp; ADHD comorbid diagnoses allowed</a:t>
            </a:r>
            <a:endParaRPr lang="en-US" dirty="0"/>
          </a:p>
        </p:txBody>
      </p:sp>
    </p:spTree>
    <p:extLst>
      <p:ext uri="{BB962C8B-B14F-4D97-AF65-F5344CB8AC3E}">
        <p14:creationId xmlns:p14="http://schemas.microsoft.com/office/powerpoint/2010/main" val="265157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symptoms</a:t>
            </a:r>
            <a:endParaRPr lang="en-US" dirty="0"/>
          </a:p>
        </p:txBody>
      </p:sp>
      <p:sp>
        <p:nvSpPr>
          <p:cNvPr id="3" name="Content Placeholder 2"/>
          <p:cNvSpPr>
            <a:spLocks noGrp="1"/>
          </p:cNvSpPr>
          <p:nvPr>
            <p:ph idx="1"/>
          </p:nvPr>
        </p:nvSpPr>
        <p:spPr/>
        <p:txBody>
          <a:bodyPr/>
          <a:lstStyle/>
          <a:p>
            <a:r>
              <a:rPr lang="en-US" dirty="0" smtClean="0"/>
              <a:t>High rate of ADHD symptoms in individuals with ASD</a:t>
            </a:r>
          </a:p>
          <a:p>
            <a:pPr lvl="1"/>
            <a:r>
              <a:rPr lang="en-US" dirty="0" smtClean="0"/>
              <a:t>20 – 70% based on recent estimates</a:t>
            </a:r>
            <a:endParaRPr lang="en-US" dirty="0"/>
          </a:p>
        </p:txBody>
      </p:sp>
    </p:spTree>
    <p:extLst>
      <p:ext uri="{BB962C8B-B14F-4D97-AF65-F5344CB8AC3E}">
        <p14:creationId xmlns:p14="http://schemas.microsoft.com/office/powerpoint/2010/main" val="1242960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symptoms</a:t>
            </a:r>
            <a:endParaRPr lang="en-US" dirty="0"/>
          </a:p>
        </p:txBody>
      </p:sp>
      <p:sp>
        <p:nvSpPr>
          <p:cNvPr id="3" name="Content Placeholder 2"/>
          <p:cNvSpPr>
            <a:spLocks noGrp="1"/>
          </p:cNvSpPr>
          <p:nvPr>
            <p:ph idx="1"/>
          </p:nvPr>
        </p:nvSpPr>
        <p:spPr/>
        <p:txBody>
          <a:bodyPr>
            <a:normAutofit/>
          </a:bodyPr>
          <a:lstStyle/>
          <a:p>
            <a:r>
              <a:rPr lang="en-US" dirty="0" smtClean="0"/>
              <a:t>Frazier, et al. 2001.</a:t>
            </a:r>
          </a:p>
          <a:p>
            <a:pPr lvl="1"/>
            <a:r>
              <a:rPr lang="en-US" dirty="0" smtClean="0"/>
              <a:t>Rate of </a:t>
            </a:r>
            <a:r>
              <a:rPr lang="en-US" dirty="0"/>
              <a:t>ADHD did not differ significantly in PDD and non-</a:t>
            </a:r>
            <a:r>
              <a:rPr lang="en-US" dirty="0" smtClean="0"/>
              <a:t>PDD children (83% </a:t>
            </a:r>
            <a:r>
              <a:rPr lang="en-US" dirty="0" err="1" smtClean="0"/>
              <a:t>vs</a:t>
            </a:r>
            <a:r>
              <a:rPr lang="en-US" dirty="0" smtClean="0"/>
              <a:t> 75%)</a:t>
            </a:r>
          </a:p>
          <a:p>
            <a:pPr lvl="1"/>
            <a:r>
              <a:rPr lang="en-US" dirty="0"/>
              <a:t>Rate </a:t>
            </a:r>
            <a:r>
              <a:rPr lang="en-US" dirty="0" smtClean="0"/>
              <a:t>of PDD did </a:t>
            </a:r>
            <a:r>
              <a:rPr lang="en-US" dirty="0"/>
              <a:t>not differ significantly in </a:t>
            </a:r>
            <a:r>
              <a:rPr lang="en-US" dirty="0" smtClean="0"/>
              <a:t>ADHD and </a:t>
            </a:r>
            <a:r>
              <a:rPr lang="en-US" dirty="0"/>
              <a:t>non</a:t>
            </a:r>
            <a:r>
              <a:rPr lang="en-US" dirty="0" smtClean="0"/>
              <a:t>-ADHD children (</a:t>
            </a:r>
            <a:r>
              <a:rPr lang="en-US" dirty="0"/>
              <a:t>5</a:t>
            </a:r>
            <a:r>
              <a:rPr lang="en-US" dirty="0" smtClean="0"/>
              <a:t>% </a:t>
            </a:r>
            <a:r>
              <a:rPr lang="en-US" dirty="0" err="1"/>
              <a:t>vs</a:t>
            </a:r>
            <a:r>
              <a:rPr lang="en-US" dirty="0"/>
              <a:t> 3</a:t>
            </a:r>
            <a:r>
              <a:rPr lang="en-US" dirty="0" smtClean="0"/>
              <a:t>%)</a:t>
            </a:r>
          </a:p>
          <a:p>
            <a:pPr lvl="1"/>
            <a:endParaRPr lang="en-US" dirty="0" smtClean="0"/>
          </a:p>
        </p:txBody>
      </p:sp>
    </p:spTree>
    <p:custDataLst>
      <p:tags r:id="rId1"/>
    </p:custDataLst>
    <p:extLst>
      <p:ext uri="{BB962C8B-B14F-4D97-AF65-F5344CB8AC3E}">
        <p14:creationId xmlns:p14="http://schemas.microsoft.com/office/powerpoint/2010/main" val="4028405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symptoms</a:t>
            </a:r>
            <a:endParaRPr lang="en-US" dirty="0"/>
          </a:p>
        </p:txBody>
      </p:sp>
      <p:sp>
        <p:nvSpPr>
          <p:cNvPr id="3" name="Content Placeholder 2"/>
          <p:cNvSpPr>
            <a:spLocks noGrp="1"/>
          </p:cNvSpPr>
          <p:nvPr>
            <p:ph idx="1"/>
          </p:nvPr>
        </p:nvSpPr>
        <p:spPr/>
        <p:txBody>
          <a:bodyPr>
            <a:normAutofit/>
          </a:bodyPr>
          <a:lstStyle/>
          <a:p>
            <a:r>
              <a:rPr lang="en-US" dirty="0" err="1" smtClean="0"/>
              <a:t>Carlsson</a:t>
            </a:r>
            <a:r>
              <a:rPr lang="en-US" dirty="0" smtClean="0"/>
              <a:t>, et al. 2013.</a:t>
            </a:r>
          </a:p>
          <a:p>
            <a:pPr lvl="1"/>
            <a:r>
              <a:rPr lang="en-US" dirty="0" smtClean="0"/>
              <a:t>33% had severe hyperactivity/ADHD</a:t>
            </a:r>
          </a:p>
          <a:p>
            <a:pPr lvl="1"/>
            <a:endParaRPr lang="en-US" dirty="0" smtClean="0"/>
          </a:p>
        </p:txBody>
      </p:sp>
    </p:spTree>
    <p:extLst>
      <p:ext uri="{BB962C8B-B14F-4D97-AF65-F5344CB8AC3E}">
        <p14:creationId xmlns:p14="http://schemas.microsoft.com/office/powerpoint/2010/main" val="1569135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symptoms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Yoshida &amp; Uchiyama. 2004.</a:t>
            </a:r>
          </a:p>
          <a:p>
            <a:pPr lvl="1"/>
            <a:r>
              <a:rPr lang="en-US" dirty="0" smtClean="0"/>
              <a:t>67.9% (36) met DSM-IV ADHD criteria</a:t>
            </a:r>
          </a:p>
          <a:p>
            <a:pPr lvl="2"/>
            <a:r>
              <a:rPr lang="en-US" dirty="0" smtClean="0"/>
              <a:t>20 – predominantly inattentive </a:t>
            </a:r>
          </a:p>
          <a:p>
            <a:pPr lvl="2"/>
            <a:r>
              <a:rPr lang="en-US" dirty="0" smtClean="0"/>
              <a:t>12 – combined type</a:t>
            </a:r>
          </a:p>
          <a:p>
            <a:pPr lvl="2"/>
            <a:r>
              <a:rPr lang="en-US" dirty="0" smtClean="0"/>
              <a:t>4 – predominantly hyperactive-impulsive</a:t>
            </a:r>
          </a:p>
          <a:p>
            <a:pPr lvl="1"/>
            <a:r>
              <a:rPr lang="en-US" dirty="0" smtClean="0"/>
              <a:t>ADHD by PDD subtype</a:t>
            </a:r>
          </a:p>
          <a:p>
            <a:pPr lvl="2"/>
            <a:r>
              <a:rPr lang="en-US" dirty="0" smtClean="0"/>
              <a:t>Autistic Disorder – 57.6%</a:t>
            </a:r>
          </a:p>
          <a:p>
            <a:pPr lvl="2"/>
            <a:r>
              <a:rPr lang="en-US" dirty="0" smtClean="0"/>
              <a:t>Asperger’s Disorder/PDD NOS – 85%</a:t>
            </a:r>
          </a:p>
          <a:p>
            <a:pPr lvl="1"/>
            <a:r>
              <a:rPr lang="en-US" dirty="0"/>
              <a:t>ADHD by </a:t>
            </a:r>
            <a:r>
              <a:rPr lang="en-US" dirty="0" smtClean="0"/>
              <a:t>age</a:t>
            </a:r>
          </a:p>
          <a:p>
            <a:pPr lvl="2"/>
            <a:r>
              <a:rPr lang="en-US" dirty="0" smtClean="0"/>
              <a:t>&lt; 10 years – 78.8%</a:t>
            </a:r>
          </a:p>
          <a:p>
            <a:pPr lvl="2"/>
            <a:r>
              <a:rPr lang="en-US" dirty="0" smtClean="0"/>
              <a:t>≥ 11 years – 50%</a:t>
            </a:r>
            <a:endParaRPr lang="en-US" dirty="0"/>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825197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symptoms</a:t>
            </a:r>
            <a:endParaRPr lang="en-US" dirty="0"/>
          </a:p>
        </p:txBody>
      </p:sp>
      <p:sp>
        <p:nvSpPr>
          <p:cNvPr id="3" name="Content Placeholder 2"/>
          <p:cNvSpPr>
            <a:spLocks noGrp="1"/>
          </p:cNvSpPr>
          <p:nvPr>
            <p:ph idx="1"/>
          </p:nvPr>
        </p:nvSpPr>
        <p:spPr/>
        <p:txBody>
          <a:bodyPr>
            <a:normAutofit/>
          </a:bodyPr>
          <a:lstStyle/>
          <a:p>
            <a:r>
              <a:rPr lang="en-US" dirty="0" err="1" smtClean="0"/>
              <a:t>Sinzig</a:t>
            </a:r>
            <a:r>
              <a:rPr lang="en-US" dirty="0" smtClean="0"/>
              <a:t>, et al. 2009.</a:t>
            </a:r>
          </a:p>
          <a:p>
            <a:pPr lvl="1"/>
            <a:r>
              <a:rPr lang="en-US" dirty="0" smtClean="0"/>
              <a:t>53% had sufficient ADHD-symptoms to warrant diagnosis based on DSM-IV</a:t>
            </a:r>
          </a:p>
          <a:p>
            <a:pPr lvl="2"/>
            <a:r>
              <a:rPr lang="en-US" dirty="0" smtClean="0"/>
              <a:t>46% - inattentive type</a:t>
            </a:r>
          </a:p>
          <a:p>
            <a:pPr lvl="2"/>
            <a:r>
              <a:rPr lang="en-US" dirty="0" smtClean="0"/>
              <a:t>32% - combined type</a:t>
            </a:r>
          </a:p>
          <a:p>
            <a:pPr lvl="2"/>
            <a:r>
              <a:rPr lang="en-US" dirty="0"/>
              <a:t>22% - hyperactive/impulsive </a:t>
            </a:r>
            <a:r>
              <a:rPr lang="en-US" dirty="0" smtClean="0"/>
              <a:t>type</a:t>
            </a:r>
          </a:p>
          <a:p>
            <a:pPr lvl="1"/>
            <a:r>
              <a:rPr lang="en-US" dirty="0" smtClean="0"/>
              <a:t>ASD+: lower mean age (10.2y </a:t>
            </a:r>
            <a:r>
              <a:rPr lang="en-US" dirty="0" err="1" smtClean="0"/>
              <a:t>vs</a:t>
            </a:r>
            <a:r>
              <a:rPr lang="en-US" dirty="0" smtClean="0"/>
              <a:t> 13.3y), lower IQ, took medications more often</a:t>
            </a:r>
          </a:p>
        </p:txBody>
      </p:sp>
    </p:spTree>
    <p:extLst>
      <p:ext uri="{BB962C8B-B14F-4D97-AF65-F5344CB8AC3E}">
        <p14:creationId xmlns:p14="http://schemas.microsoft.com/office/powerpoint/2010/main" val="2223428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symptoms</a:t>
            </a:r>
            <a:endParaRPr lang="en-US" dirty="0"/>
          </a:p>
        </p:txBody>
      </p:sp>
      <p:sp>
        <p:nvSpPr>
          <p:cNvPr id="3" name="Content Placeholder 2"/>
          <p:cNvSpPr>
            <a:spLocks noGrp="1"/>
          </p:cNvSpPr>
          <p:nvPr>
            <p:ph idx="1"/>
          </p:nvPr>
        </p:nvSpPr>
        <p:spPr/>
        <p:txBody>
          <a:bodyPr>
            <a:normAutofit/>
          </a:bodyPr>
          <a:lstStyle/>
          <a:p>
            <a:r>
              <a:rPr lang="en-US" dirty="0" err="1" smtClean="0"/>
              <a:t>Ryden</a:t>
            </a:r>
            <a:r>
              <a:rPr lang="en-US" dirty="0" smtClean="0"/>
              <a:t> &amp; </a:t>
            </a:r>
            <a:r>
              <a:rPr lang="en-US" dirty="0" err="1" smtClean="0"/>
              <a:t>Bejerot</a:t>
            </a:r>
            <a:r>
              <a:rPr lang="en-US" dirty="0" smtClean="0"/>
              <a:t>. 2008.</a:t>
            </a:r>
          </a:p>
          <a:p>
            <a:pPr lvl="1"/>
            <a:r>
              <a:rPr lang="en-US" dirty="0" smtClean="0"/>
              <a:t>37% - comorbid ADHD</a:t>
            </a:r>
          </a:p>
          <a:p>
            <a:pPr lvl="2"/>
            <a:r>
              <a:rPr lang="en-US" dirty="0" smtClean="0"/>
              <a:t>82% - inattentive subtype</a:t>
            </a:r>
          </a:p>
        </p:txBody>
      </p:sp>
    </p:spTree>
    <p:extLst>
      <p:ext uri="{BB962C8B-B14F-4D97-AF65-F5344CB8AC3E}">
        <p14:creationId xmlns:p14="http://schemas.microsoft.com/office/powerpoint/2010/main" val="1349179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Prevalence of symptoms - 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ADHD symptoms exist among individuals with ASD, from preschool to adulthood</a:t>
            </a:r>
          </a:p>
          <a:p>
            <a:r>
              <a:rPr lang="en-US" dirty="0" smtClean="0"/>
              <a:t>ADHD-Inattentive subtype is the most common presentation</a:t>
            </a:r>
          </a:p>
          <a:p>
            <a:r>
              <a:rPr lang="en-US" dirty="0" smtClean="0"/>
              <a:t>Limitation – use of parental reports, self-reports</a:t>
            </a:r>
          </a:p>
          <a:p>
            <a:r>
              <a:rPr lang="en-US" dirty="0" smtClean="0"/>
              <a:t>Need for evidence from theoretical domains and from neurobiological and neuropsychological studies</a:t>
            </a:r>
          </a:p>
        </p:txBody>
      </p:sp>
    </p:spTree>
    <p:extLst>
      <p:ext uri="{BB962C8B-B14F-4D97-AF65-F5344CB8AC3E}">
        <p14:creationId xmlns:p14="http://schemas.microsoft.com/office/powerpoint/2010/main" val="4135478878"/>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Etiological evidence</a:t>
            </a:r>
            <a:endParaRPr lang="en-US" dirty="0"/>
          </a:p>
        </p:txBody>
      </p:sp>
      <p:sp>
        <p:nvSpPr>
          <p:cNvPr id="3" name="Content Placeholder 2"/>
          <p:cNvSpPr>
            <a:spLocks noGrp="1"/>
          </p:cNvSpPr>
          <p:nvPr>
            <p:ph idx="1"/>
          </p:nvPr>
        </p:nvSpPr>
        <p:spPr/>
        <p:txBody>
          <a:bodyPr>
            <a:normAutofit lnSpcReduction="10000"/>
          </a:bodyPr>
          <a:lstStyle/>
          <a:p>
            <a:r>
              <a:rPr lang="en-US" dirty="0" smtClean="0"/>
              <a:t>ADHD symptoms are similar whether occurring alone or comorbid with ASD (</a:t>
            </a:r>
            <a:r>
              <a:rPr lang="en-US" dirty="0" err="1" smtClean="0"/>
              <a:t>Sinzig</a:t>
            </a:r>
            <a:r>
              <a:rPr lang="en-US" dirty="0" smtClean="0"/>
              <a:t>. 2009)</a:t>
            </a:r>
          </a:p>
          <a:p>
            <a:r>
              <a:rPr lang="en-US" dirty="0" smtClean="0"/>
              <a:t>Genetic studies</a:t>
            </a:r>
          </a:p>
          <a:p>
            <a:pPr lvl="1"/>
            <a:r>
              <a:rPr lang="en-US" dirty="0" smtClean="0"/>
              <a:t>High rate of ASD and ADHD in persons with 22q11 deletion syndrome (</a:t>
            </a:r>
            <a:r>
              <a:rPr lang="en-US" dirty="0" err="1" smtClean="0"/>
              <a:t>Niklasson</a:t>
            </a:r>
            <a:r>
              <a:rPr lang="en-US" dirty="0" smtClean="0"/>
              <a:t>, et al. 2009)</a:t>
            </a:r>
          </a:p>
          <a:p>
            <a:pPr lvl="1"/>
            <a:r>
              <a:rPr lang="en-US" dirty="0" smtClean="0"/>
              <a:t>Children with ADHD and their siblings have higher levels of ASD symptoms compared to typically developing children (</a:t>
            </a:r>
            <a:r>
              <a:rPr lang="en-US" dirty="0" err="1" smtClean="0"/>
              <a:t>Reiersen</a:t>
            </a:r>
            <a:r>
              <a:rPr lang="en-US" dirty="0" smtClean="0"/>
              <a:t>, et al 2007)</a:t>
            </a:r>
          </a:p>
          <a:p>
            <a:endParaRPr lang="en-US" dirty="0" smtClean="0"/>
          </a:p>
        </p:txBody>
      </p:sp>
    </p:spTree>
    <p:custDataLst>
      <p:tags r:id="rId1"/>
    </p:custDataLst>
    <p:extLst>
      <p:ext uri="{BB962C8B-B14F-4D97-AF65-F5344CB8AC3E}">
        <p14:creationId xmlns:p14="http://schemas.microsoft.com/office/powerpoint/2010/main" val="2930287277"/>
      </p:ext>
    </p:extLst>
  </p:cSld>
  <p:clrMapOvr>
    <a:masterClrMapping/>
  </p:clrMapOvr>
  <mc:AlternateContent xmlns:mc="http://schemas.openxmlformats.org/markup-compatibility/2006" xmlns:p14="http://schemas.microsoft.com/office/powerpoint/2010/main">
    <mc:Choice Requires="p14">
      <p:transition spd="slow" p14:dur="13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 expression</a:t>
            </a:r>
            <a:endParaRPr lang="en-US" dirty="0"/>
          </a:p>
        </p:txBody>
      </p:sp>
      <p:sp>
        <p:nvSpPr>
          <p:cNvPr id="3" name="Content Placeholder 2"/>
          <p:cNvSpPr>
            <a:spLocks noGrp="1"/>
          </p:cNvSpPr>
          <p:nvPr>
            <p:ph idx="1"/>
          </p:nvPr>
        </p:nvSpPr>
        <p:spPr/>
        <p:txBody>
          <a:bodyPr>
            <a:normAutofit fontScale="92500"/>
          </a:bodyPr>
          <a:lstStyle/>
          <a:p>
            <a:r>
              <a:rPr lang="en-US" dirty="0" smtClean="0"/>
              <a:t>Both ASD &amp; ADHD are commonly associated with deficits in executive control and difficulty navigating social contexts (</a:t>
            </a:r>
            <a:r>
              <a:rPr lang="en-US" dirty="0" err="1" smtClean="0"/>
              <a:t>Bühler</a:t>
            </a:r>
            <a:r>
              <a:rPr lang="en-US" dirty="0" smtClean="0"/>
              <a:t>, et al. 2011)</a:t>
            </a:r>
          </a:p>
          <a:p>
            <a:r>
              <a:rPr lang="en-US" dirty="0"/>
              <a:t>Both are more common in males, have a strong </a:t>
            </a:r>
            <a:r>
              <a:rPr lang="en-US" dirty="0" smtClean="0"/>
              <a:t>comorbidity with </a:t>
            </a:r>
            <a:r>
              <a:rPr lang="en-US" dirty="0"/>
              <a:t>intellectual disability, and are also </a:t>
            </a:r>
            <a:r>
              <a:rPr lang="en-US" dirty="0" smtClean="0"/>
              <a:t>associated with </a:t>
            </a:r>
            <a:r>
              <a:rPr lang="en-US" dirty="0"/>
              <a:t>other specific learning and developmental </a:t>
            </a:r>
            <a:r>
              <a:rPr lang="en-US" dirty="0" smtClean="0"/>
              <a:t>difficulties (language</a:t>
            </a:r>
            <a:r>
              <a:rPr lang="en-US" dirty="0"/>
              <a:t>, reading, and motor </a:t>
            </a:r>
            <a:r>
              <a:rPr lang="en-US" dirty="0" smtClean="0"/>
              <a:t>problems). (</a:t>
            </a:r>
            <a:r>
              <a:rPr lang="en-US" dirty="0" err="1" smtClean="0"/>
              <a:t>Leitner</a:t>
            </a:r>
            <a:r>
              <a:rPr lang="en-US" dirty="0" smtClean="0"/>
              <a:t>. 2014)</a:t>
            </a:r>
          </a:p>
        </p:txBody>
      </p:sp>
    </p:spTree>
    <p:custDataLst>
      <p:tags r:id="rId1"/>
    </p:custDataLst>
    <p:extLst>
      <p:ext uri="{BB962C8B-B14F-4D97-AF65-F5344CB8AC3E}">
        <p14:creationId xmlns:p14="http://schemas.microsoft.com/office/powerpoint/2010/main" val="464391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 expression</a:t>
            </a:r>
            <a:endParaRPr lang="en-US" dirty="0"/>
          </a:p>
        </p:txBody>
      </p:sp>
      <p:sp>
        <p:nvSpPr>
          <p:cNvPr id="3" name="Content Placeholder 2"/>
          <p:cNvSpPr>
            <a:spLocks noGrp="1"/>
          </p:cNvSpPr>
          <p:nvPr>
            <p:ph idx="1"/>
          </p:nvPr>
        </p:nvSpPr>
        <p:spPr/>
        <p:txBody>
          <a:bodyPr>
            <a:normAutofit/>
          </a:bodyPr>
          <a:lstStyle/>
          <a:p>
            <a:r>
              <a:rPr lang="en-US" dirty="0" smtClean="0"/>
              <a:t>Nature of attention problems in ASD may by qualitatively different from attention problems in ADHD (</a:t>
            </a:r>
            <a:r>
              <a:rPr lang="en-US" dirty="0" err="1" smtClean="0"/>
              <a:t>Deprey</a:t>
            </a:r>
            <a:r>
              <a:rPr lang="en-US" dirty="0" smtClean="0"/>
              <a:t> &amp; </a:t>
            </a:r>
            <a:r>
              <a:rPr lang="en-US" dirty="0" err="1" smtClean="0"/>
              <a:t>Ozonoff</a:t>
            </a:r>
            <a:r>
              <a:rPr lang="en-US" dirty="0" smtClean="0"/>
              <a:t> 2009)</a:t>
            </a:r>
          </a:p>
          <a:p>
            <a:pPr lvl="1"/>
            <a:r>
              <a:rPr lang="en-US" dirty="0" smtClean="0"/>
              <a:t>ASD – </a:t>
            </a:r>
            <a:r>
              <a:rPr lang="en-US" dirty="0" err="1" smtClean="0"/>
              <a:t>hypervigilant</a:t>
            </a:r>
            <a:r>
              <a:rPr lang="en-US" dirty="0" smtClean="0"/>
              <a:t> attention &amp; internal distractibility</a:t>
            </a:r>
          </a:p>
          <a:p>
            <a:pPr lvl="1"/>
            <a:r>
              <a:rPr lang="en-US" dirty="0" smtClean="0"/>
              <a:t>ADHD – lack of focus &amp; distractibility by external stimuli</a:t>
            </a:r>
          </a:p>
        </p:txBody>
      </p:sp>
    </p:spTree>
    <p:extLst>
      <p:ext uri="{BB962C8B-B14F-4D97-AF65-F5344CB8AC3E}">
        <p14:creationId xmlns:p14="http://schemas.microsoft.com/office/powerpoint/2010/main" val="3435382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Symptom expression</a:t>
            </a:r>
          </a:p>
        </p:txBody>
      </p:sp>
      <p:sp>
        <p:nvSpPr>
          <p:cNvPr id="3" name="Content Placeholder 2"/>
          <p:cNvSpPr>
            <a:spLocks noGrp="1"/>
          </p:cNvSpPr>
          <p:nvPr>
            <p:ph idx="1"/>
          </p:nvPr>
        </p:nvSpPr>
        <p:spPr/>
        <p:txBody>
          <a:bodyPr/>
          <a:lstStyle/>
          <a:p>
            <a:r>
              <a:rPr lang="en-US" dirty="0" err="1" smtClean="0"/>
              <a:t>Saulnier</a:t>
            </a:r>
            <a:r>
              <a:rPr lang="en-US" dirty="0" smtClean="0"/>
              <a:t> &amp; </a:t>
            </a:r>
            <a:r>
              <a:rPr lang="en-US" dirty="0" err="1" smtClean="0"/>
              <a:t>Ventola</a:t>
            </a:r>
            <a:r>
              <a:rPr lang="en-US" dirty="0" smtClean="0"/>
              <a:t>. 2012</a:t>
            </a:r>
          </a:p>
          <a:p>
            <a:pPr lvl="1"/>
            <a:r>
              <a:rPr lang="en-US" dirty="0" smtClean="0"/>
              <a:t>In ASD, “inattention” to external stimuli may be due to hyper-focused attention on an object or topic of interest</a:t>
            </a:r>
          </a:p>
          <a:p>
            <a:pPr lvl="1"/>
            <a:r>
              <a:rPr lang="en-US" dirty="0" smtClean="0"/>
              <a:t>“Impulsive” behavior may be due to lack of understanding of the social inappropriateness of the behavior</a:t>
            </a:r>
            <a:endParaRPr lang="en-US" dirty="0"/>
          </a:p>
        </p:txBody>
      </p:sp>
    </p:spTree>
    <p:extLst>
      <p:ext uri="{BB962C8B-B14F-4D97-AF65-F5344CB8AC3E}">
        <p14:creationId xmlns:p14="http://schemas.microsoft.com/office/powerpoint/2010/main" val="1924800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Symptom expression</a:t>
            </a:r>
          </a:p>
        </p:txBody>
      </p:sp>
      <p:sp>
        <p:nvSpPr>
          <p:cNvPr id="3" name="Content Placeholder 2"/>
          <p:cNvSpPr>
            <a:spLocks noGrp="1"/>
          </p:cNvSpPr>
          <p:nvPr>
            <p:ph idx="1"/>
          </p:nvPr>
        </p:nvSpPr>
        <p:spPr/>
        <p:txBody>
          <a:bodyPr/>
          <a:lstStyle/>
          <a:p>
            <a:r>
              <a:rPr lang="en-US" dirty="0" smtClean="0"/>
              <a:t>Similar high rates of delinquent, aggressive, and other externalizing behaviors for persons with ADHD combined type or ADHD combined type and PDD, but not for children with PDD only (Matsushima, et al. 2008)</a:t>
            </a:r>
            <a:endParaRPr lang="en-US" dirty="0"/>
          </a:p>
        </p:txBody>
      </p:sp>
    </p:spTree>
    <p:extLst>
      <p:ext uri="{BB962C8B-B14F-4D97-AF65-F5344CB8AC3E}">
        <p14:creationId xmlns:p14="http://schemas.microsoft.com/office/powerpoint/2010/main" val="2662583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Symptom </a:t>
            </a:r>
            <a:r>
              <a:rPr lang="en-US" dirty="0" smtClean="0"/>
              <a:t>expression – Executive function </a:t>
            </a:r>
            <a:endParaRPr lang="en-US" dirty="0"/>
          </a:p>
        </p:txBody>
      </p:sp>
      <p:sp>
        <p:nvSpPr>
          <p:cNvPr id="3" name="Content Placeholder 2"/>
          <p:cNvSpPr>
            <a:spLocks noGrp="1"/>
          </p:cNvSpPr>
          <p:nvPr>
            <p:ph idx="1"/>
          </p:nvPr>
        </p:nvSpPr>
        <p:spPr/>
        <p:txBody>
          <a:bodyPr>
            <a:normAutofit/>
          </a:bodyPr>
          <a:lstStyle/>
          <a:p>
            <a:r>
              <a:rPr lang="en-US" dirty="0" smtClean="0"/>
              <a:t>ADHD – display </a:t>
            </a:r>
            <a:r>
              <a:rPr lang="en-US" dirty="0"/>
              <a:t>difficulties on </a:t>
            </a:r>
            <a:r>
              <a:rPr lang="en-US" dirty="0" smtClean="0"/>
              <a:t>tasks measuring </a:t>
            </a:r>
            <a:r>
              <a:rPr lang="en-US" dirty="0"/>
              <a:t>inhibition </a:t>
            </a:r>
            <a:r>
              <a:rPr lang="en-US" dirty="0" smtClean="0"/>
              <a:t>and </a:t>
            </a:r>
            <a:r>
              <a:rPr lang="en-US" dirty="0"/>
              <a:t>sustained </a:t>
            </a:r>
            <a:r>
              <a:rPr lang="en-US" dirty="0" smtClean="0"/>
              <a:t>attention, </a:t>
            </a:r>
            <a:r>
              <a:rPr lang="en-US" dirty="0"/>
              <a:t>while remaining relatively unaffected on tasks </a:t>
            </a:r>
            <a:r>
              <a:rPr lang="en-US" dirty="0" smtClean="0"/>
              <a:t>measuring planning </a:t>
            </a:r>
            <a:r>
              <a:rPr lang="en-US" dirty="0"/>
              <a:t>or cognitive </a:t>
            </a:r>
            <a:r>
              <a:rPr lang="en-US" dirty="0" smtClean="0"/>
              <a:t>flexibility.</a:t>
            </a:r>
          </a:p>
          <a:p>
            <a:r>
              <a:rPr lang="en-US" dirty="0" smtClean="0"/>
              <a:t>ASD – appear to display </a:t>
            </a:r>
            <a:r>
              <a:rPr lang="en-US" dirty="0"/>
              <a:t>preservation of conscious inhibitory </a:t>
            </a:r>
            <a:r>
              <a:rPr lang="en-US" dirty="0" smtClean="0"/>
              <a:t>function, but with quite </a:t>
            </a:r>
            <a:r>
              <a:rPr lang="en-US" dirty="0"/>
              <a:t>severe problems in planning and shifting </a:t>
            </a:r>
            <a:r>
              <a:rPr lang="en-US" dirty="0" smtClean="0"/>
              <a:t>attention.</a:t>
            </a:r>
            <a:endParaRPr lang="en-US" dirty="0"/>
          </a:p>
        </p:txBody>
      </p:sp>
    </p:spTree>
    <p:custDataLst>
      <p:tags r:id="rId1"/>
    </p:custDataLst>
    <p:extLst>
      <p:ext uri="{BB962C8B-B14F-4D97-AF65-F5344CB8AC3E}">
        <p14:creationId xmlns:p14="http://schemas.microsoft.com/office/powerpoint/2010/main" val="1139036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 expression</a:t>
            </a:r>
            <a:endParaRPr lang="en-US" dirty="0"/>
          </a:p>
        </p:txBody>
      </p:sp>
      <p:sp>
        <p:nvSpPr>
          <p:cNvPr id="3" name="Content Placeholder 2"/>
          <p:cNvSpPr>
            <a:spLocks noGrp="1"/>
          </p:cNvSpPr>
          <p:nvPr>
            <p:ph idx="1"/>
          </p:nvPr>
        </p:nvSpPr>
        <p:spPr/>
        <p:txBody>
          <a:bodyPr/>
          <a:lstStyle/>
          <a:p>
            <a:r>
              <a:rPr lang="en-US" dirty="0" smtClean="0"/>
              <a:t>Additive effect?</a:t>
            </a:r>
          </a:p>
          <a:p>
            <a:pPr lvl="1"/>
            <a:r>
              <a:rPr lang="en-US" dirty="0" smtClean="0"/>
              <a:t>More impairment in daily functioning in ASD+ADHD </a:t>
            </a:r>
            <a:r>
              <a:rPr lang="en-US" dirty="0" err="1" smtClean="0"/>
              <a:t>vs</a:t>
            </a:r>
            <a:r>
              <a:rPr lang="en-US" dirty="0" smtClean="0"/>
              <a:t> when they occur alone (Goldstein &amp; </a:t>
            </a:r>
            <a:r>
              <a:rPr lang="en-US" dirty="0" err="1" smtClean="0"/>
              <a:t>Schweback</a:t>
            </a:r>
            <a:r>
              <a:rPr lang="en-US" dirty="0" smtClean="0"/>
              <a:t>. 2004)</a:t>
            </a:r>
          </a:p>
          <a:p>
            <a:pPr lvl="1"/>
            <a:r>
              <a:rPr lang="en-US" dirty="0" smtClean="0"/>
              <a:t>Less severe symptoms of ASD+ADHD = better social skills (Matson, et al. 2010)</a:t>
            </a:r>
          </a:p>
          <a:p>
            <a:pPr lvl="1"/>
            <a:r>
              <a:rPr lang="en-US" dirty="0" smtClean="0"/>
              <a:t>Combined ASD &amp; ADHD was associated with more severe ASD symptoms than persons with ASD only (Ames &amp; White. 2011)</a:t>
            </a:r>
            <a:endParaRPr lang="en-US" dirty="0"/>
          </a:p>
        </p:txBody>
      </p:sp>
    </p:spTree>
    <p:custDataLst>
      <p:tags r:id="rId1"/>
    </p:custDataLst>
    <p:extLst>
      <p:ext uri="{BB962C8B-B14F-4D97-AF65-F5344CB8AC3E}">
        <p14:creationId xmlns:p14="http://schemas.microsoft.com/office/powerpoint/2010/main" val="324169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 expression</a:t>
            </a:r>
            <a:endParaRPr lang="en-US" dirty="0"/>
          </a:p>
        </p:txBody>
      </p:sp>
      <p:sp>
        <p:nvSpPr>
          <p:cNvPr id="3" name="Content Placeholder 2"/>
          <p:cNvSpPr>
            <a:spLocks noGrp="1"/>
          </p:cNvSpPr>
          <p:nvPr>
            <p:ph idx="1"/>
          </p:nvPr>
        </p:nvSpPr>
        <p:spPr/>
        <p:txBody>
          <a:bodyPr/>
          <a:lstStyle/>
          <a:p>
            <a:r>
              <a:rPr lang="en-US" dirty="0" smtClean="0"/>
              <a:t>Additive effect?</a:t>
            </a:r>
          </a:p>
          <a:p>
            <a:pPr lvl="1"/>
            <a:r>
              <a:rPr lang="en-US" dirty="0" smtClean="0"/>
              <a:t>Individuals with ASD+ADHD had greater impairments in verbal and spatial working memory, response inhibition, and global executive functioning than children with ASD only or typically developing children (</a:t>
            </a:r>
            <a:r>
              <a:rPr lang="en-US" dirty="0" err="1" smtClean="0"/>
              <a:t>Yerys</a:t>
            </a:r>
            <a:r>
              <a:rPr lang="en-US" dirty="0" smtClean="0"/>
              <a:t>, et al. 2009)</a:t>
            </a:r>
            <a:endParaRPr lang="en-US" dirty="0"/>
          </a:p>
        </p:txBody>
      </p:sp>
    </p:spTree>
    <p:extLst>
      <p:ext uri="{BB962C8B-B14F-4D97-AF65-F5344CB8AC3E}">
        <p14:creationId xmlns:p14="http://schemas.microsoft.com/office/powerpoint/2010/main" val="3204759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 for co-occurrence?</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Rommelse</a:t>
            </a:r>
            <a:r>
              <a:rPr lang="en-US" dirty="0"/>
              <a:t>,</a:t>
            </a:r>
            <a:r>
              <a:rPr lang="en-US" dirty="0" smtClean="0"/>
              <a:t> </a:t>
            </a:r>
            <a:r>
              <a:rPr lang="en-US" dirty="0"/>
              <a:t>e</a:t>
            </a:r>
            <a:r>
              <a:rPr lang="en-US" dirty="0" smtClean="0"/>
              <a:t>t al. 2010</a:t>
            </a:r>
          </a:p>
          <a:p>
            <a:pPr lvl="1"/>
            <a:r>
              <a:rPr lang="en-US" dirty="0" smtClean="0"/>
              <a:t>The two are independent disorders occurring </a:t>
            </a:r>
            <a:r>
              <a:rPr lang="en-US" dirty="0"/>
              <a:t>together by association with a third independent </a:t>
            </a:r>
            <a:r>
              <a:rPr lang="en-US" dirty="0" smtClean="0"/>
              <a:t>factor </a:t>
            </a:r>
          </a:p>
          <a:p>
            <a:pPr lvl="1"/>
            <a:r>
              <a:rPr lang="en-US" dirty="0" smtClean="0"/>
              <a:t>Alternatively, ASD &amp; ADHD </a:t>
            </a:r>
            <a:r>
              <a:rPr lang="en-US" dirty="0"/>
              <a:t>share a common underlying </a:t>
            </a:r>
            <a:r>
              <a:rPr lang="en-US" dirty="0" smtClean="0"/>
              <a:t>etiology, a common genetic basis</a:t>
            </a:r>
          </a:p>
          <a:p>
            <a:pPr lvl="2"/>
            <a:r>
              <a:rPr lang="en-US" dirty="0" smtClean="0"/>
              <a:t>Family and twin studies – about 50 – 72% of </a:t>
            </a:r>
            <a:r>
              <a:rPr lang="en-US" dirty="0"/>
              <a:t>the contributing genetic factors in both disorders show overlap</a:t>
            </a:r>
            <a:r>
              <a:rPr lang="en-US" dirty="0" smtClean="0"/>
              <a:t>.</a:t>
            </a:r>
          </a:p>
          <a:p>
            <a:pPr lvl="2"/>
            <a:r>
              <a:rPr lang="en-US" dirty="0"/>
              <a:t>These shared genetic and neurobiological underpinnings form an explanation why both disorders occur so frequently within the same patient and family. </a:t>
            </a:r>
            <a:endParaRPr lang="en-US" dirty="0" smtClean="0"/>
          </a:p>
          <a:p>
            <a:pPr lvl="2"/>
            <a:endParaRPr lang="en-US" dirty="0"/>
          </a:p>
        </p:txBody>
      </p:sp>
    </p:spTree>
    <p:custDataLst>
      <p:tags r:id="rId1"/>
    </p:custDataLst>
    <p:extLst>
      <p:ext uri="{BB962C8B-B14F-4D97-AF65-F5344CB8AC3E}">
        <p14:creationId xmlns:p14="http://schemas.microsoft.com/office/powerpoint/2010/main" val="194167736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comorbidity</a:t>
            </a:r>
            <a:endParaRPr lang="en-US" dirty="0"/>
          </a:p>
        </p:txBody>
      </p:sp>
      <p:sp>
        <p:nvSpPr>
          <p:cNvPr id="3" name="Content Placeholder 2"/>
          <p:cNvSpPr>
            <a:spLocks noGrp="1"/>
          </p:cNvSpPr>
          <p:nvPr>
            <p:ph idx="1"/>
          </p:nvPr>
        </p:nvSpPr>
        <p:spPr/>
        <p:txBody>
          <a:bodyPr>
            <a:normAutofit/>
          </a:bodyPr>
          <a:lstStyle/>
          <a:p>
            <a:r>
              <a:rPr lang="en-US" dirty="0"/>
              <a:t>There is </a:t>
            </a:r>
            <a:r>
              <a:rPr lang="en-US" dirty="0" smtClean="0"/>
              <a:t>preliminary </a:t>
            </a:r>
            <a:r>
              <a:rPr lang="en-US" dirty="0"/>
              <a:t>evidence </a:t>
            </a:r>
            <a:r>
              <a:rPr lang="en-US" dirty="0" smtClean="0"/>
              <a:t>that when ADHD is comorbid with ASD</a:t>
            </a:r>
            <a:r>
              <a:rPr lang="en-US" dirty="0"/>
              <a:t>, the risk for increased severity of psychosocial problems increases </a:t>
            </a:r>
            <a:r>
              <a:rPr lang="en-US" dirty="0" smtClean="0"/>
              <a:t>(</a:t>
            </a:r>
            <a:r>
              <a:rPr lang="en-US" dirty="0" err="1" smtClean="0"/>
              <a:t>Gadow</a:t>
            </a:r>
            <a:r>
              <a:rPr lang="en-US" dirty="0" smtClean="0"/>
              <a:t> et al. 2004; </a:t>
            </a:r>
            <a:r>
              <a:rPr lang="en-US" dirty="0" err="1" smtClean="0"/>
              <a:t>Yerys</a:t>
            </a:r>
            <a:r>
              <a:rPr lang="en-US" dirty="0" smtClean="0"/>
              <a:t> et al. 2009) </a:t>
            </a:r>
          </a:p>
          <a:p>
            <a:r>
              <a:rPr lang="en-US" dirty="0"/>
              <a:t>C</a:t>
            </a:r>
            <a:r>
              <a:rPr lang="en-US" dirty="0" smtClean="0"/>
              <a:t>o</a:t>
            </a:r>
            <a:r>
              <a:rPr lang="en-US" dirty="0"/>
              <a:t>-occurring symptoms are associated with greater </a:t>
            </a:r>
            <a:r>
              <a:rPr lang="en-US" dirty="0" smtClean="0"/>
              <a:t>impairment </a:t>
            </a:r>
            <a:r>
              <a:rPr lang="en-US" dirty="0"/>
              <a:t>than a single diagnosis.</a:t>
            </a:r>
          </a:p>
        </p:txBody>
      </p:sp>
    </p:spTree>
    <p:extLst>
      <p:ext uri="{BB962C8B-B14F-4D97-AF65-F5344CB8AC3E}">
        <p14:creationId xmlns:p14="http://schemas.microsoft.com/office/powerpoint/2010/main" val="20956743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comorbidity</a:t>
            </a:r>
            <a:endParaRPr lang="en-US" dirty="0"/>
          </a:p>
        </p:txBody>
      </p:sp>
      <p:sp>
        <p:nvSpPr>
          <p:cNvPr id="3" name="Content Placeholder 2"/>
          <p:cNvSpPr>
            <a:spLocks noGrp="1"/>
          </p:cNvSpPr>
          <p:nvPr>
            <p:ph idx="1"/>
          </p:nvPr>
        </p:nvSpPr>
        <p:spPr/>
        <p:txBody>
          <a:bodyPr>
            <a:normAutofit fontScale="92500" lnSpcReduction="10000"/>
          </a:bodyPr>
          <a:lstStyle/>
          <a:p>
            <a:r>
              <a:rPr lang="en-US" dirty="0"/>
              <a:t>C</a:t>
            </a:r>
            <a:r>
              <a:rPr lang="en-US" dirty="0" smtClean="0"/>
              <a:t>hildren </a:t>
            </a:r>
            <a:r>
              <a:rPr lang="en-US" dirty="0"/>
              <a:t>with ADHD and ASD experience more difficulty in daily life </a:t>
            </a:r>
            <a:r>
              <a:rPr lang="en-US" dirty="0" smtClean="0"/>
              <a:t>as reported by parents </a:t>
            </a:r>
            <a:r>
              <a:rPr lang="en-US" dirty="0"/>
              <a:t>and teacher </a:t>
            </a:r>
            <a:r>
              <a:rPr lang="en-US" dirty="0" smtClean="0"/>
              <a:t>(</a:t>
            </a:r>
            <a:r>
              <a:rPr lang="en-US" dirty="0" err="1" smtClean="0"/>
              <a:t>Rao</a:t>
            </a:r>
            <a:r>
              <a:rPr lang="en-US" dirty="0" smtClean="0"/>
              <a:t> &amp; </a:t>
            </a:r>
            <a:r>
              <a:rPr lang="en-US" dirty="0" err="1" smtClean="0"/>
              <a:t>Landa</a:t>
            </a:r>
            <a:r>
              <a:rPr lang="en-US" dirty="0" smtClean="0"/>
              <a:t>. 2013)</a:t>
            </a:r>
          </a:p>
          <a:p>
            <a:r>
              <a:rPr lang="en-US" dirty="0"/>
              <a:t>T</a:t>
            </a:r>
            <a:r>
              <a:rPr lang="en-US" dirty="0" smtClean="0"/>
              <a:t>hese </a:t>
            </a:r>
            <a:r>
              <a:rPr lang="en-US" dirty="0"/>
              <a:t>co-occurring </a:t>
            </a:r>
            <a:r>
              <a:rPr lang="en-US" dirty="0" smtClean="0"/>
              <a:t>conditions </a:t>
            </a:r>
            <a:r>
              <a:rPr lang="en-US" dirty="0"/>
              <a:t>may be less responsive to standard treatments for either </a:t>
            </a:r>
            <a:r>
              <a:rPr lang="en-US" dirty="0" smtClean="0"/>
              <a:t>disorder.</a:t>
            </a:r>
          </a:p>
          <a:p>
            <a:r>
              <a:rPr lang="en-US" dirty="0" smtClean="0"/>
              <a:t>Children with comorbid ASD &amp; ADHD show </a:t>
            </a:r>
            <a:r>
              <a:rPr lang="en-US" dirty="0"/>
              <a:t>lower cognitive </a:t>
            </a:r>
            <a:r>
              <a:rPr lang="en-US" dirty="0" smtClean="0"/>
              <a:t>functioning</a:t>
            </a:r>
            <a:r>
              <a:rPr lang="en-US" dirty="0"/>
              <a:t>, more severe social impairment, and greater delays in adaptive functioning than children with ASD-</a:t>
            </a:r>
            <a:r>
              <a:rPr lang="en-US" dirty="0" smtClean="0"/>
              <a:t>only</a:t>
            </a:r>
            <a:r>
              <a:rPr lang="en-US" dirty="0"/>
              <a:t> </a:t>
            </a:r>
            <a:r>
              <a:rPr lang="en-US" dirty="0" smtClean="0"/>
              <a:t>as reported by their parents</a:t>
            </a:r>
            <a:endParaRPr lang="en-US" dirty="0"/>
          </a:p>
        </p:txBody>
      </p:sp>
    </p:spTree>
    <p:extLst>
      <p:ext uri="{BB962C8B-B14F-4D97-AF65-F5344CB8AC3E}">
        <p14:creationId xmlns:p14="http://schemas.microsoft.com/office/powerpoint/2010/main" val="323176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comorbidity</a:t>
            </a:r>
            <a:endParaRPr lang="en-US" dirty="0"/>
          </a:p>
        </p:txBody>
      </p:sp>
      <p:sp>
        <p:nvSpPr>
          <p:cNvPr id="3" name="Content Placeholder 2"/>
          <p:cNvSpPr>
            <a:spLocks noGrp="1"/>
          </p:cNvSpPr>
          <p:nvPr>
            <p:ph idx="1"/>
          </p:nvPr>
        </p:nvSpPr>
        <p:spPr/>
        <p:txBody>
          <a:bodyPr>
            <a:normAutofit/>
          </a:bodyPr>
          <a:lstStyle/>
          <a:p>
            <a:r>
              <a:rPr lang="en-US" dirty="0" smtClean="0"/>
              <a:t>St. </a:t>
            </a:r>
            <a:r>
              <a:rPr lang="en-US" dirty="0" err="1" smtClean="0"/>
              <a:t>Pourçain</a:t>
            </a:r>
            <a:r>
              <a:rPr lang="en-US" dirty="0" smtClean="0"/>
              <a:t>, et al. 2011.</a:t>
            </a:r>
          </a:p>
          <a:p>
            <a:pPr lvl="1"/>
            <a:r>
              <a:rPr lang="en-US" dirty="0" smtClean="0"/>
              <a:t>Autistic symptoms were more stable than ADHD behaviors, which showed more variability</a:t>
            </a:r>
            <a:endParaRPr lang="en-US" dirty="0"/>
          </a:p>
        </p:txBody>
      </p:sp>
    </p:spTree>
    <p:extLst>
      <p:ext uri="{BB962C8B-B14F-4D97-AF65-F5344CB8AC3E}">
        <p14:creationId xmlns:p14="http://schemas.microsoft.com/office/powerpoint/2010/main" val="9972690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comorbidity</a:t>
            </a:r>
            <a:endParaRPr lang="en-US" dirty="0"/>
          </a:p>
        </p:txBody>
      </p:sp>
      <p:sp>
        <p:nvSpPr>
          <p:cNvPr id="3" name="Content Placeholder 2"/>
          <p:cNvSpPr>
            <a:spLocks noGrp="1"/>
          </p:cNvSpPr>
          <p:nvPr>
            <p:ph idx="1"/>
          </p:nvPr>
        </p:nvSpPr>
        <p:spPr/>
        <p:txBody>
          <a:bodyPr>
            <a:normAutofit/>
          </a:bodyPr>
          <a:lstStyle/>
          <a:p>
            <a:r>
              <a:rPr lang="en-US" dirty="0" smtClean="0"/>
              <a:t>St. </a:t>
            </a:r>
            <a:r>
              <a:rPr lang="en-US" dirty="0" err="1" smtClean="0"/>
              <a:t>Pourçain</a:t>
            </a:r>
            <a:r>
              <a:rPr lang="en-US" dirty="0" smtClean="0"/>
              <a:t>, et al. 2011.</a:t>
            </a:r>
          </a:p>
          <a:p>
            <a:pPr lvl="1"/>
            <a:r>
              <a:rPr lang="en-US" dirty="0"/>
              <a:t>Trajectories for both traits were strongly, but not reciprocally interlinked</a:t>
            </a:r>
            <a:r>
              <a:rPr lang="en-US" dirty="0" smtClean="0"/>
              <a:t>,</a:t>
            </a:r>
            <a:r>
              <a:rPr lang="en-US" dirty="0"/>
              <a:t> such that the majority of children with a persistent </a:t>
            </a:r>
            <a:r>
              <a:rPr lang="en-US" dirty="0" smtClean="0"/>
              <a:t>hyperactive-inattentive symptomatology </a:t>
            </a:r>
            <a:r>
              <a:rPr lang="en-US" dirty="0"/>
              <a:t>also showed persistent </a:t>
            </a:r>
            <a:r>
              <a:rPr lang="en-US" dirty="0" smtClean="0"/>
              <a:t>social-communication </a:t>
            </a:r>
            <a:r>
              <a:rPr lang="en-US" dirty="0"/>
              <a:t>deficits, </a:t>
            </a:r>
            <a:r>
              <a:rPr lang="en-US" dirty="0" smtClean="0"/>
              <a:t>but </a:t>
            </a:r>
            <a:r>
              <a:rPr lang="en-US" dirty="0"/>
              <a:t>not vice </a:t>
            </a:r>
            <a:r>
              <a:rPr lang="en-US" dirty="0" smtClean="0"/>
              <a:t>versa.</a:t>
            </a:r>
            <a:endParaRPr lang="en-US" dirty="0"/>
          </a:p>
        </p:txBody>
      </p:sp>
    </p:spTree>
    <p:extLst>
      <p:ext uri="{BB962C8B-B14F-4D97-AF65-F5344CB8AC3E}">
        <p14:creationId xmlns:p14="http://schemas.microsoft.com/office/powerpoint/2010/main" val="386755629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ADHD Treatments in ASD</a:t>
            </a:r>
          </a:p>
        </p:txBody>
      </p:sp>
      <p:sp>
        <p:nvSpPr>
          <p:cNvPr id="3" name="Content Placeholder 2"/>
          <p:cNvSpPr>
            <a:spLocks noGrp="1"/>
          </p:cNvSpPr>
          <p:nvPr>
            <p:ph idx="1"/>
          </p:nvPr>
        </p:nvSpPr>
        <p:spPr/>
        <p:txBody>
          <a:bodyPr>
            <a:normAutofit fontScale="92500" lnSpcReduction="10000"/>
          </a:bodyPr>
          <a:lstStyle/>
          <a:p>
            <a:r>
              <a:rPr lang="en-US" dirty="0" smtClean="0"/>
              <a:t>General conclusions from clinical trials:</a:t>
            </a:r>
          </a:p>
          <a:p>
            <a:pPr lvl="1"/>
            <a:r>
              <a:rPr lang="en-US" sz="2800" dirty="0"/>
              <a:t>IQ and gender are not a determinant of stimulant efficacy</a:t>
            </a:r>
          </a:p>
          <a:p>
            <a:pPr lvl="1"/>
            <a:r>
              <a:rPr lang="en-US" sz="2800" dirty="0" smtClean="0"/>
              <a:t>Effect </a:t>
            </a:r>
            <a:r>
              <a:rPr lang="en-US" sz="2800" dirty="0"/>
              <a:t>sizes for the ASD population are somewhat </a:t>
            </a:r>
            <a:r>
              <a:rPr lang="en-US" sz="2800" dirty="0" smtClean="0"/>
              <a:t>smaller than </a:t>
            </a:r>
            <a:r>
              <a:rPr lang="en-US" sz="2800" dirty="0"/>
              <a:t>the non-ASD population</a:t>
            </a:r>
          </a:p>
          <a:p>
            <a:pPr lvl="1"/>
            <a:r>
              <a:rPr lang="en-US" sz="2800" dirty="0" smtClean="0"/>
              <a:t>Fewer </a:t>
            </a:r>
            <a:r>
              <a:rPr lang="en-US" sz="2800" dirty="0"/>
              <a:t>individuals in the studies are classified as </a:t>
            </a:r>
            <a:r>
              <a:rPr lang="en-US" sz="2800" b="1" dirty="0"/>
              <a:t>‘</a:t>
            </a:r>
            <a:r>
              <a:rPr lang="en-US" sz="2800" dirty="0" smtClean="0"/>
              <a:t>responders</a:t>
            </a:r>
            <a:r>
              <a:rPr lang="en-US" sz="2800" b="1" dirty="0" smtClean="0"/>
              <a:t>’ </a:t>
            </a:r>
            <a:r>
              <a:rPr lang="en-US" sz="2800" dirty="0" smtClean="0"/>
              <a:t>than </a:t>
            </a:r>
            <a:r>
              <a:rPr lang="en-US" sz="2800" dirty="0"/>
              <a:t>in the non-ASD </a:t>
            </a:r>
            <a:r>
              <a:rPr lang="en-US" sz="2800" dirty="0" smtClean="0"/>
              <a:t>population (preschool to adolescents)</a:t>
            </a:r>
            <a:endParaRPr lang="en-US" sz="2800" dirty="0"/>
          </a:p>
          <a:p>
            <a:pPr lvl="1"/>
            <a:r>
              <a:rPr lang="en-US" sz="2800" dirty="0" smtClean="0"/>
              <a:t>Side </a:t>
            </a:r>
            <a:r>
              <a:rPr lang="en-US" sz="2800" dirty="0"/>
              <a:t>effects are more common in the ASD population.</a:t>
            </a:r>
            <a:endParaRPr lang="en-US" dirty="0"/>
          </a:p>
        </p:txBody>
      </p:sp>
    </p:spTree>
    <p:extLst>
      <p:ext uri="{BB962C8B-B14F-4D97-AF65-F5344CB8AC3E}">
        <p14:creationId xmlns:p14="http://schemas.microsoft.com/office/powerpoint/2010/main" val="111535993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ADHD Treatments in ASD</a:t>
            </a:r>
            <a:endParaRPr lang="en-US" dirty="0"/>
          </a:p>
        </p:txBody>
      </p:sp>
      <p:sp>
        <p:nvSpPr>
          <p:cNvPr id="3" name="Content Placeholder 2"/>
          <p:cNvSpPr>
            <a:spLocks noGrp="1"/>
          </p:cNvSpPr>
          <p:nvPr>
            <p:ph idx="1"/>
          </p:nvPr>
        </p:nvSpPr>
        <p:spPr/>
        <p:txBody>
          <a:bodyPr>
            <a:normAutofit/>
          </a:bodyPr>
          <a:lstStyle/>
          <a:p>
            <a:r>
              <a:rPr lang="en-US" dirty="0" err="1" smtClean="0"/>
              <a:t>Aman</a:t>
            </a:r>
            <a:r>
              <a:rPr lang="en-US" dirty="0" smtClean="0"/>
              <a:t>. 2008.</a:t>
            </a:r>
          </a:p>
          <a:p>
            <a:pPr lvl="2"/>
            <a:r>
              <a:rPr lang="en-US" dirty="0" smtClean="0"/>
              <a:t>Stimulants – highly variable responses (significant improvement through to more problematic behavior), but would still be a reasonable first choice for previously untreated children with PDD and uncomplicated ADHD</a:t>
            </a:r>
          </a:p>
          <a:p>
            <a:pPr lvl="2"/>
            <a:r>
              <a:rPr lang="en-US" dirty="0" smtClean="0"/>
              <a:t>Noradrenergic reuptake inhibitor - </a:t>
            </a:r>
            <a:r>
              <a:rPr lang="en-US" dirty="0" err="1" smtClean="0"/>
              <a:t>atomoxetine</a:t>
            </a:r>
            <a:endParaRPr lang="en-US" dirty="0"/>
          </a:p>
        </p:txBody>
      </p:sp>
    </p:spTree>
    <p:extLst>
      <p:ext uri="{BB962C8B-B14F-4D97-AF65-F5344CB8AC3E}">
        <p14:creationId xmlns:p14="http://schemas.microsoft.com/office/powerpoint/2010/main" val="31956996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ADHD Treatments in ASD</a:t>
            </a:r>
            <a:endParaRPr lang="en-US" dirty="0"/>
          </a:p>
        </p:txBody>
      </p:sp>
      <p:sp>
        <p:nvSpPr>
          <p:cNvPr id="3" name="Content Placeholder 2"/>
          <p:cNvSpPr>
            <a:spLocks noGrp="1"/>
          </p:cNvSpPr>
          <p:nvPr>
            <p:ph idx="1"/>
          </p:nvPr>
        </p:nvSpPr>
        <p:spPr/>
        <p:txBody>
          <a:bodyPr>
            <a:normAutofit lnSpcReduction="10000"/>
          </a:bodyPr>
          <a:lstStyle/>
          <a:p>
            <a:r>
              <a:rPr lang="en-US" dirty="0" err="1" smtClean="0"/>
              <a:t>Aman</a:t>
            </a:r>
            <a:r>
              <a:rPr lang="en-US" dirty="0" smtClean="0"/>
              <a:t>. 2008.</a:t>
            </a:r>
          </a:p>
          <a:p>
            <a:pPr lvl="1"/>
            <a:r>
              <a:rPr lang="en-US" dirty="0" smtClean="0"/>
              <a:t>Evidence for positive effects:</a:t>
            </a:r>
          </a:p>
          <a:p>
            <a:pPr lvl="2"/>
            <a:r>
              <a:rPr lang="en-US" dirty="0" smtClean="0"/>
              <a:t>Atypical antipsychotics – </a:t>
            </a:r>
            <a:r>
              <a:rPr lang="en-US" dirty="0" err="1"/>
              <a:t>r</a:t>
            </a:r>
            <a:r>
              <a:rPr lang="en-US" dirty="0" err="1" smtClean="0"/>
              <a:t>isperidone</a:t>
            </a:r>
            <a:r>
              <a:rPr lang="en-US" dirty="0" smtClean="0"/>
              <a:t>, </a:t>
            </a:r>
            <a:r>
              <a:rPr lang="en-US" dirty="0" err="1" smtClean="0"/>
              <a:t>quetiapine</a:t>
            </a:r>
            <a:r>
              <a:rPr lang="en-US" dirty="0" smtClean="0"/>
              <a:t>, </a:t>
            </a:r>
            <a:r>
              <a:rPr lang="en-US" dirty="0" err="1" smtClean="0"/>
              <a:t>ziprasidone</a:t>
            </a:r>
            <a:r>
              <a:rPr lang="en-US" dirty="0" smtClean="0"/>
              <a:t>, </a:t>
            </a:r>
            <a:r>
              <a:rPr lang="en-US" dirty="0" err="1" smtClean="0"/>
              <a:t>aripiprazole</a:t>
            </a:r>
            <a:endParaRPr lang="en-US" dirty="0" smtClean="0"/>
          </a:p>
          <a:p>
            <a:pPr lvl="2"/>
            <a:r>
              <a:rPr lang="en-US" dirty="0" smtClean="0"/>
              <a:t>Alpha-2 adrenergic agonists – clonidine, </a:t>
            </a:r>
            <a:r>
              <a:rPr lang="en-US" dirty="0" err="1" smtClean="0"/>
              <a:t>guanfacine</a:t>
            </a:r>
            <a:endParaRPr lang="en-US" dirty="0" smtClean="0"/>
          </a:p>
          <a:p>
            <a:pPr lvl="1"/>
            <a:r>
              <a:rPr lang="en-US" dirty="0" smtClean="0"/>
              <a:t>Weak evidence for:</a:t>
            </a:r>
          </a:p>
          <a:p>
            <a:pPr lvl="2"/>
            <a:r>
              <a:rPr lang="en-US" dirty="0" smtClean="0"/>
              <a:t>Antidepressants – TCA, SSRI</a:t>
            </a:r>
          </a:p>
          <a:p>
            <a:pPr lvl="2"/>
            <a:r>
              <a:rPr lang="en-US" dirty="0" smtClean="0"/>
              <a:t>Anxiolytics – benzodiazepines</a:t>
            </a:r>
          </a:p>
          <a:p>
            <a:pPr lvl="2"/>
            <a:r>
              <a:rPr lang="en-US" dirty="0" smtClean="0"/>
              <a:t>Antiepileptic mood stabilizers – </a:t>
            </a:r>
            <a:r>
              <a:rPr lang="en-US" dirty="0" err="1" smtClean="0"/>
              <a:t>divalproex</a:t>
            </a:r>
            <a:r>
              <a:rPr lang="en-US" dirty="0" smtClean="0"/>
              <a:t> sodium, carbamazepine, </a:t>
            </a:r>
            <a:r>
              <a:rPr lang="en-US" dirty="0" err="1" smtClean="0"/>
              <a:t>topiramate</a:t>
            </a:r>
            <a:endParaRPr lang="en-US" dirty="0" smtClean="0"/>
          </a:p>
          <a:p>
            <a:pPr lvl="2"/>
            <a:endParaRPr lang="en-US" dirty="0"/>
          </a:p>
        </p:txBody>
      </p:sp>
    </p:spTree>
    <p:extLst>
      <p:ext uri="{BB962C8B-B14F-4D97-AF65-F5344CB8AC3E}">
        <p14:creationId xmlns:p14="http://schemas.microsoft.com/office/powerpoint/2010/main" val="32148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ADHD Treatments in ASD</a:t>
            </a:r>
            <a:endParaRPr lang="en-US" dirty="0"/>
          </a:p>
        </p:txBody>
      </p:sp>
      <p:sp>
        <p:nvSpPr>
          <p:cNvPr id="3" name="Content Placeholder 2"/>
          <p:cNvSpPr>
            <a:spLocks noGrp="1"/>
          </p:cNvSpPr>
          <p:nvPr>
            <p:ph idx="1"/>
          </p:nvPr>
        </p:nvSpPr>
        <p:spPr/>
        <p:txBody>
          <a:bodyPr>
            <a:normAutofit/>
          </a:bodyPr>
          <a:lstStyle/>
          <a:p>
            <a:r>
              <a:rPr lang="en-US" dirty="0"/>
              <a:t>P</a:t>
            </a:r>
            <a:r>
              <a:rPr lang="en-US" dirty="0" smtClean="0"/>
              <a:t>sychopharmacological treatment of </a:t>
            </a:r>
            <a:r>
              <a:rPr lang="en-US" dirty="0"/>
              <a:t>ADHD symptoms in individuals with autism </a:t>
            </a:r>
            <a:r>
              <a:rPr lang="en-US" dirty="0" smtClean="0"/>
              <a:t>should be carefully considered. </a:t>
            </a:r>
          </a:p>
          <a:p>
            <a:r>
              <a:rPr lang="en-US" dirty="0" smtClean="0"/>
              <a:t>These </a:t>
            </a:r>
            <a:r>
              <a:rPr lang="en-US" dirty="0"/>
              <a:t>individuals </a:t>
            </a:r>
            <a:r>
              <a:rPr lang="en-US" dirty="0" smtClean="0"/>
              <a:t>should not be </a:t>
            </a:r>
            <a:r>
              <a:rPr lang="en-US" dirty="0"/>
              <a:t>treated identically </a:t>
            </a:r>
            <a:r>
              <a:rPr lang="en-US" dirty="0" smtClean="0"/>
              <a:t>to those </a:t>
            </a:r>
            <a:r>
              <a:rPr lang="en-US" dirty="0"/>
              <a:t>with ADHD </a:t>
            </a:r>
            <a:r>
              <a:rPr lang="en-US" dirty="0" smtClean="0"/>
              <a:t>only (</a:t>
            </a:r>
            <a:r>
              <a:rPr lang="en-US" dirty="0" err="1" smtClean="0"/>
              <a:t>Gargaro</a:t>
            </a:r>
            <a:r>
              <a:rPr lang="en-US" dirty="0" smtClean="0"/>
              <a:t>. 2011).</a:t>
            </a:r>
          </a:p>
          <a:p>
            <a:endParaRPr lang="en-US" dirty="0"/>
          </a:p>
        </p:txBody>
      </p:sp>
    </p:spTree>
    <p:extLst>
      <p:ext uri="{BB962C8B-B14F-4D97-AF65-F5344CB8AC3E}">
        <p14:creationId xmlns:p14="http://schemas.microsoft.com/office/powerpoint/2010/main" val="28166096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ADHD Treatments in ASD</a:t>
            </a:r>
            <a:endParaRPr lang="en-US" dirty="0"/>
          </a:p>
        </p:txBody>
      </p:sp>
      <p:sp>
        <p:nvSpPr>
          <p:cNvPr id="3" name="Content Placeholder 2"/>
          <p:cNvSpPr>
            <a:spLocks noGrp="1"/>
          </p:cNvSpPr>
          <p:nvPr>
            <p:ph idx="1"/>
          </p:nvPr>
        </p:nvSpPr>
        <p:spPr/>
        <p:txBody>
          <a:bodyPr>
            <a:normAutofit/>
          </a:bodyPr>
          <a:lstStyle/>
          <a:p>
            <a:r>
              <a:rPr lang="en-US" dirty="0" smtClean="0"/>
              <a:t>Psychosocial interventions ???</a:t>
            </a:r>
          </a:p>
          <a:p>
            <a:pPr lvl="1"/>
            <a:r>
              <a:rPr lang="en-US" dirty="0" smtClean="0"/>
              <a:t>No known psychosocial interventions that target co-occurring ASD &amp; ADHD (Davis &amp; </a:t>
            </a:r>
            <a:r>
              <a:rPr lang="en-US" dirty="0" err="1" smtClean="0"/>
              <a:t>Kollins</a:t>
            </a:r>
            <a:r>
              <a:rPr lang="en-US" dirty="0" smtClean="0"/>
              <a:t> 2012)</a:t>
            </a:r>
          </a:p>
        </p:txBody>
      </p:sp>
    </p:spTree>
    <p:extLst>
      <p:ext uri="{BB962C8B-B14F-4D97-AF65-F5344CB8AC3E}">
        <p14:creationId xmlns:p14="http://schemas.microsoft.com/office/powerpoint/2010/main" val="25835330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ADHD Treatments in ASD</a:t>
            </a:r>
          </a:p>
        </p:txBody>
      </p:sp>
      <p:sp>
        <p:nvSpPr>
          <p:cNvPr id="3" name="Content Placeholder 2"/>
          <p:cNvSpPr>
            <a:spLocks noGrp="1"/>
          </p:cNvSpPr>
          <p:nvPr>
            <p:ph idx="1"/>
          </p:nvPr>
        </p:nvSpPr>
        <p:spPr/>
        <p:txBody>
          <a:bodyPr>
            <a:normAutofit/>
          </a:bodyPr>
          <a:lstStyle/>
          <a:p>
            <a:r>
              <a:rPr lang="en-US" dirty="0"/>
              <a:t>Psychosocial interventions ?</a:t>
            </a:r>
            <a:r>
              <a:rPr lang="en-US" dirty="0" smtClean="0"/>
              <a:t>?</a:t>
            </a:r>
            <a:r>
              <a:rPr lang="en-US" dirty="0"/>
              <a:t>?</a:t>
            </a:r>
            <a:endParaRPr lang="en-US" dirty="0" smtClean="0"/>
          </a:p>
          <a:p>
            <a:pPr lvl="1"/>
            <a:r>
              <a:rPr lang="en-US" dirty="0" smtClean="0"/>
              <a:t>Similarities </a:t>
            </a:r>
            <a:r>
              <a:rPr lang="en-US" dirty="0"/>
              <a:t>across approaches to treat both </a:t>
            </a:r>
            <a:r>
              <a:rPr lang="en-US" dirty="0" smtClean="0"/>
              <a:t>disorders </a:t>
            </a:r>
            <a:r>
              <a:rPr lang="en-US" dirty="0"/>
              <a:t>(Davis &amp; </a:t>
            </a:r>
            <a:r>
              <a:rPr lang="en-US" dirty="0" err="1"/>
              <a:t>Kollins</a:t>
            </a:r>
            <a:r>
              <a:rPr lang="en-US" dirty="0"/>
              <a:t> 2012)</a:t>
            </a:r>
          </a:p>
          <a:p>
            <a:pPr lvl="2"/>
            <a:r>
              <a:rPr lang="en-US" dirty="0"/>
              <a:t>Use of conditioning procedures</a:t>
            </a:r>
          </a:p>
          <a:p>
            <a:pPr lvl="2"/>
            <a:r>
              <a:rPr lang="en-US" dirty="0"/>
              <a:t>Behaviorally oriented parenting intervention but different </a:t>
            </a:r>
            <a:r>
              <a:rPr lang="en-US" dirty="0" smtClean="0"/>
              <a:t>conceptualization</a:t>
            </a:r>
          </a:p>
          <a:p>
            <a:pPr lvl="3"/>
            <a:r>
              <a:rPr lang="en-US" dirty="0"/>
              <a:t>For ADHD, </a:t>
            </a:r>
            <a:r>
              <a:rPr lang="en-US" b="1" dirty="0" smtClean="0"/>
              <a:t>“</a:t>
            </a:r>
            <a:r>
              <a:rPr lang="en-US" dirty="0"/>
              <a:t>parent training</a:t>
            </a:r>
            <a:r>
              <a:rPr lang="en-US" b="1" dirty="0" smtClean="0"/>
              <a:t>”</a:t>
            </a:r>
            <a:r>
              <a:rPr lang="en-US" dirty="0" smtClean="0"/>
              <a:t> </a:t>
            </a:r>
            <a:r>
              <a:rPr lang="en-US" dirty="0"/>
              <a:t>typically </a:t>
            </a:r>
            <a:r>
              <a:rPr lang="en-US" dirty="0" smtClean="0"/>
              <a:t>involves </a:t>
            </a:r>
            <a:r>
              <a:rPr lang="en-US" dirty="0"/>
              <a:t>manual, </a:t>
            </a:r>
            <a:r>
              <a:rPr lang="en-US" dirty="0" smtClean="0"/>
              <a:t>group based</a:t>
            </a:r>
            <a:r>
              <a:rPr lang="en-US" dirty="0"/>
              <a:t> </a:t>
            </a:r>
            <a:r>
              <a:rPr lang="en-US" dirty="0" smtClean="0"/>
              <a:t>programs </a:t>
            </a:r>
            <a:r>
              <a:rPr lang="en-US" dirty="0"/>
              <a:t>designed to teach parents strategies to </a:t>
            </a:r>
            <a:r>
              <a:rPr lang="en-US" dirty="0" smtClean="0"/>
              <a:t>manage the </a:t>
            </a:r>
            <a:r>
              <a:rPr lang="en-US" dirty="0"/>
              <a:t>behaviors of their children (</a:t>
            </a:r>
            <a:r>
              <a:rPr lang="en-US" dirty="0" err="1" smtClean="0"/>
              <a:t>eg</a:t>
            </a:r>
            <a:r>
              <a:rPr lang="en-US" dirty="0" smtClean="0"/>
              <a:t>, </a:t>
            </a:r>
            <a:r>
              <a:rPr lang="en-US" dirty="0"/>
              <a:t>reduce </a:t>
            </a:r>
            <a:r>
              <a:rPr lang="en-US" dirty="0" smtClean="0"/>
              <a:t>impulsive behavior</a:t>
            </a:r>
            <a:r>
              <a:rPr lang="en-US" dirty="0"/>
              <a:t>, increase focus on tasks)</a:t>
            </a:r>
          </a:p>
          <a:p>
            <a:endParaRPr lang="en-US" dirty="0"/>
          </a:p>
        </p:txBody>
      </p:sp>
    </p:spTree>
    <p:extLst>
      <p:ext uri="{BB962C8B-B14F-4D97-AF65-F5344CB8AC3E}">
        <p14:creationId xmlns:p14="http://schemas.microsoft.com/office/powerpoint/2010/main" val="135003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ADHD Treatments in ASD</a:t>
            </a:r>
          </a:p>
        </p:txBody>
      </p:sp>
      <p:sp>
        <p:nvSpPr>
          <p:cNvPr id="3" name="Content Placeholder 2"/>
          <p:cNvSpPr>
            <a:spLocks noGrp="1"/>
          </p:cNvSpPr>
          <p:nvPr>
            <p:ph idx="1"/>
          </p:nvPr>
        </p:nvSpPr>
        <p:spPr/>
        <p:txBody>
          <a:bodyPr>
            <a:normAutofit/>
          </a:bodyPr>
          <a:lstStyle/>
          <a:p>
            <a:r>
              <a:rPr lang="en-US" dirty="0"/>
              <a:t>Psychosocial interventions ?</a:t>
            </a:r>
            <a:r>
              <a:rPr lang="en-US" dirty="0" smtClean="0"/>
              <a:t>?</a:t>
            </a:r>
            <a:r>
              <a:rPr lang="en-US" dirty="0"/>
              <a:t>?</a:t>
            </a:r>
            <a:endParaRPr lang="en-US" dirty="0" smtClean="0"/>
          </a:p>
          <a:p>
            <a:pPr lvl="1"/>
            <a:r>
              <a:rPr lang="en-US" dirty="0" smtClean="0"/>
              <a:t>Similarities </a:t>
            </a:r>
            <a:r>
              <a:rPr lang="en-US" dirty="0"/>
              <a:t>across approaches to treat both </a:t>
            </a:r>
            <a:r>
              <a:rPr lang="en-US" dirty="0" smtClean="0"/>
              <a:t>disorders </a:t>
            </a:r>
            <a:r>
              <a:rPr lang="en-US" dirty="0"/>
              <a:t>(Davis &amp; </a:t>
            </a:r>
            <a:r>
              <a:rPr lang="en-US" dirty="0" err="1"/>
              <a:t>Kollins</a:t>
            </a:r>
            <a:r>
              <a:rPr lang="en-US" dirty="0"/>
              <a:t> 2012)</a:t>
            </a:r>
          </a:p>
          <a:p>
            <a:pPr lvl="2"/>
            <a:r>
              <a:rPr lang="en-US" dirty="0" smtClean="0"/>
              <a:t>Behaviorally </a:t>
            </a:r>
            <a:r>
              <a:rPr lang="en-US" dirty="0"/>
              <a:t>oriented parenting intervention but different </a:t>
            </a:r>
            <a:r>
              <a:rPr lang="en-US" dirty="0" smtClean="0"/>
              <a:t>conceptualization</a:t>
            </a:r>
          </a:p>
          <a:p>
            <a:pPr lvl="3"/>
            <a:r>
              <a:rPr lang="en-US" dirty="0" smtClean="0"/>
              <a:t>For ASD, </a:t>
            </a:r>
            <a:r>
              <a:rPr lang="en-US" b="1" dirty="0" smtClean="0"/>
              <a:t>“</a:t>
            </a:r>
            <a:r>
              <a:rPr lang="en-US" dirty="0"/>
              <a:t>parent education</a:t>
            </a:r>
            <a:r>
              <a:rPr lang="en-US" b="1" dirty="0" smtClean="0"/>
              <a:t>”</a:t>
            </a:r>
            <a:r>
              <a:rPr lang="en-US" dirty="0" smtClean="0"/>
              <a:t> places </a:t>
            </a:r>
            <a:r>
              <a:rPr lang="en-US" dirty="0"/>
              <a:t>more </a:t>
            </a:r>
            <a:r>
              <a:rPr lang="en-US" dirty="0" smtClean="0"/>
              <a:t>emphasis on </a:t>
            </a:r>
            <a:r>
              <a:rPr lang="en-US" dirty="0"/>
              <a:t>individualized treatments that provide </a:t>
            </a:r>
            <a:r>
              <a:rPr lang="en-US" dirty="0" smtClean="0"/>
              <a:t>parents with </a:t>
            </a:r>
            <a:r>
              <a:rPr lang="en-US" dirty="0"/>
              <a:t>tools to promote child skills development (</a:t>
            </a:r>
            <a:r>
              <a:rPr lang="en-US" dirty="0" err="1" smtClean="0"/>
              <a:t>eg</a:t>
            </a:r>
            <a:r>
              <a:rPr lang="en-US" dirty="0" smtClean="0"/>
              <a:t>, improve social </a:t>
            </a:r>
            <a:r>
              <a:rPr lang="en-US" dirty="0"/>
              <a:t>engagement, increase communication attempts</a:t>
            </a:r>
            <a:r>
              <a:rPr lang="en-US" dirty="0" smtClean="0"/>
              <a:t>).</a:t>
            </a:r>
            <a:endParaRPr lang="en-US" dirty="0"/>
          </a:p>
          <a:p>
            <a:endParaRPr lang="en-US" dirty="0"/>
          </a:p>
        </p:txBody>
      </p:sp>
    </p:spTree>
    <p:extLst>
      <p:ext uri="{BB962C8B-B14F-4D97-AF65-F5344CB8AC3E}">
        <p14:creationId xmlns:p14="http://schemas.microsoft.com/office/powerpoint/2010/main" val="20142934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t>
            </a:r>
            <a:r>
              <a:rPr lang="en-US" dirty="0"/>
              <a:t>picture that is emerging </a:t>
            </a:r>
            <a:r>
              <a:rPr lang="en-US" dirty="0" smtClean="0"/>
              <a:t>on the comorbidity of ASD &amp; ADHD is </a:t>
            </a:r>
            <a:r>
              <a:rPr lang="en-US" dirty="0"/>
              <a:t>one of common neurodevelopmental pathways, overlapping symptoms, and co-occurring disorders (</a:t>
            </a:r>
            <a:r>
              <a:rPr lang="en-US" dirty="0" err="1"/>
              <a:t>Lindblad</a:t>
            </a:r>
            <a:r>
              <a:rPr lang="en-US" dirty="0"/>
              <a:t>, </a:t>
            </a:r>
            <a:r>
              <a:rPr lang="en-US" dirty="0" err="1"/>
              <a:t>Gillberg</a:t>
            </a:r>
            <a:r>
              <a:rPr lang="en-US" dirty="0"/>
              <a:t>, &amp; </a:t>
            </a:r>
            <a:r>
              <a:rPr lang="en-US" dirty="0" err="1"/>
              <a:t>Fernell</a:t>
            </a:r>
            <a:r>
              <a:rPr lang="en-US" dirty="0"/>
              <a:t>, 2011; </a:t>
            </a:r>
            <a:r>
              <a:rPr lang="en-US" dirty="0" err="1"/>
              <a:t>Samyn</a:t>
            </a:r>
            <a:r>
              <a:rPr lang="en-US" dirty="0"/>
              <a:t>, </a:t>
            </a:r>
            <a:r>
              <a:rPr lang="en-US" dirty="0" err="1"/>
              <a:t>Roeyers</a:t>
            </a:r>
            <a:r>
              <a:rPr lang="en-US" dirty="0"/>
              <a:t>, &amp; </a:t>
            </a:r>
            <a:r>
              <a:rPr lang="en-US" dirty="0" err="1"/>
              <a:t>Bijttebier</a:t>
            </a:r>
            <a:r>
              <a:rPr lang="en-US" dirty="0"/>
              <a:t>, 2011</a:t>
            </a:r>
            <a:r>
              <a:rPr lang="en-US" dirty="0" smtClean="0"/>
              <a:t>)</a:t>
            </a:r>
            <a:r>
              <a:rPr lang="en-US" dirty="0"/>
              <a:t>.</a:t>
            </a:r>
          </a:p>
        </p:txBody>
      </p:sp>
    </p:spTree>
    <p:extLst>
      <p:ext uri="{BB962C8B-B14F-4D97-AF65-F5344CB8AC3E}">
        <p14:creationId xmlns:p14="http://schemas.microsoft.com/office/powerpoint/2010/main" val="28119020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2133600"/>
            <a:ext cx="9144000" cy="2568190"/>
          </a:xfrm>
          <a:prstGeom prst="rect">
            <a:avLst/>
          </a:prstGeom>
        </p:spPr>
      </p:pic>
      <p:sp>
        <p:nvSpPr>
          <p:cNvPr id="5" name="TextBox 4"/>
          <p:cNvSpPr txBox="1"/>
          <p:nvPr/>
        </p:nvSpPr>
        <p:spPr>
          <a:xfrm>
            <a:off x="723546" y="5213188"/>
            <a:ext cx="4045953" cy="369332"/>
          </a:xfrm>
          <a:prstGeom prst="rect">
            <a:avLst/>
          </a:prstGeom>
          <a:noFill/>
        </p:spPr>
        <p:txBody>
          <a:bodyPr wrap="square" rtlCol="0">
            <a:spAutoFit/>
          </a:bodyPr>
          <a:lstStyle/>
          <a:p>
            <a:r>
              <a:rPr lang="en-US" dirty="0" err="1" smtClean="0"/>
              <a:t>Mahajan</a:t>
            </a:r>
            <a:r>
              <a:rPr lang="en-US" dirty="0" smtClean="0"/>
              <a:t> R, et al. </a:t>
            </a:r>
            <a:r>
              <a:rPr lang="en-US" i="1" dirty="0" smtClean="0"/>
              <a:t>Pediatrics.</a:t>
            </a:r>
            <a:r>
              <a:rPr lang="en-US" dirty="0" smtClean="0"/>
              <a:t> 2012.</a:t>
            </a:r>
            <a:endParaRPr lang="en-US" dirty="0"/>
          </a:p>
        </p:txBody>
      </p:sp>
    </p:spTree>
    <p:extLst>
      <p:ext uri="{BB962C8B-B14F-4D97-AF65-F5344CB8AC3E}">
        <p14:creationId xmlns:p14="http://schemas.microsoft.com/office/powerpoint/2010/main" val="2737019003"/>
      </p:ext>
    </p:extLst>
  </p:cSld>
  <p:clrMapOvr>
    <a:masterClrMapping/>
  </p:clrMapOvr>
  <mc:AlternateContent xmlns:mc="http://schemas.openxmlformats.org/markup-compatibility/2006" xmlns:p14="http://schemas.microsoft.com/office/powerpoint/2010/main">
    <mc:Choice Requires="p14">
      <p:transition spd="slow">
        <p14:flythrough/>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Pathway 1: Symptom </a:t>
            </a:r>
            <a:r>
              <a:rPr lang="en-US" dirty="0"/>
              <a:t>E</a:t>
            </a:r>
            <a:r>
              <a:rPr lang="en-US" dirty="0" smtClean="0"/>
              <a:t>valuation</a:t>
            </a:r>
            <a:endParaRPr lang="en-US" dirty="0"/>
          </a:p>
        </p:txBody>
      </p:sp>
      <p:sp>
        <p:nvSpPr>
          <p:cNvPr id="3" name="Content Placeholder 2"/>
          <p:cNvSpPr>
            <a:spLocks noGrp="1"/>
          </p:cNvSpPr>
          <p:nvPr>
            <p:ph idx="1"/>
          </p:nvPr>
        </p:nvSpPr>
        <p:spPr/>
        <p:txBody>
          <a:bodyPr/>
          <a:lstStyle/>
          <a:p>
            <a:r>
              <a:rPr lang="en-US" dirty="0" smtClean="0"/>
              <a:t>Key points</a:t>
            </a:r>
          </a:p>
          <a:p>
            <a:pPr lvl="1"/>
            <a:r>
              <a:rPr lang="en-US" dirty="0" smtClean="0"/>
              <a:t>Accurate ASD diagnosis should be made using existing ASD diagnostic guidelines (including language and cognitive testing)</a:t>
            </a:r>
          </a:p>
          <a:p>
            <a:pPr lvl="1"/>
            <a:r>
              <a:rPr lang="en-US" dirty="0" smtClean="0"/>
              <a:t>Educational, speech &amp; language, and behavioral supports should be optimized</a:t>
            </a:r>
          </a:p>
          <a:p>
            <a:pPr lvl="1"/>
            <a:r>
              <a:rPr lang="en-US" dirty="0" smtClean="0"/>
              <a:t>ADHD-focused clinical interview if ADHD symptoms continue despite initial steps; supplemented by ADHD-focused questionnaires (</a:t>
            </a:r>
            <a:r>
              <a:rPr lang="en-US" dirty="0" err="1" smtClean="0"/>
              <a:t>Conners</a:t>
            </a:r>
            <a:r>
              <a:rPr lang="en-US" dirty="0" smtClean="0"/>
              <a:t> Scale, Vanderbilt)</a:t>
            </a:r>
            <a:endParaRPr lang="en-US" dirty="0"/>
          </a:p>
        </p:txBody>
      </p:sp>
    </p:spTree>
    <p:extLst>
      <p:ext uri="{BB962C8B-B14F-4D97-AF65-F5344CB8AC3E}">
        <p14:creationId xmlns:p14="http://schemas.microsoft.com/office/powerpoint/2010/main" val="354329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Pathway 1: Symptom </a:t>
            </a:r>
            <a:r>
              <a:rPr lang="en-US" dirty="0"/>
              <a:t>E</a:t>
            </a:r>
            <a:r>
              <a:rPr lang="en-US" dirty="0" smtClean="0"/>
              <a:t>valuation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Key points</a:t>
            </a:r>
          </a:p>
          <a:p>
            <a:pPr lvl="1"/>
            <a:r>
              <a:rPr lang="en-US" dirty="0"/>
              <a:t>N</a:t>
            </a:r>
            <a:r>
              <a:rPr lang="en-US" dirty="0" smtClean="0"/>
              <a:t>eed for information from school, home and community</a:t>
            </a:r>
          </a:p>
          <a:p>
            <a:pPr lvl="1"/>
            <a:r>
              <a:rPr lang="en-US" dirty="0" smtClean="0"/>
              <a:t>Systemic medical </a:t>
            </a:r>
            <a:r>
              <a:rPr lang="en-US" dirty="0"/>
              <a:t>evaluation to rule out any </a:t>
            </a:r>
            <a:r>
              <a:rPr lang="en-US" dirty="0" smtClean="0"/>
              <a:t>undiagnosed medical problem </a:t>
            </a:r>
            <a:r>
              <a:rPr lang="en-US" dirty="0"/>
              <a:t>that </a:t>
            </a:r>
            <a:r>
              <a:rPr lang="en-US" dirty="0" smtClean="0"/>
              <a:t>may contribute </a:t>
            </a:r>
            <a:r>
              <a:rPr lang="en-US" dirty="0"/>
              <a:t>to the ADHD symptoms</a:t>
            </a:r>
            <a:r>
              <a:rPr lang="en-US" dirty="0" smtClean="0"/>
              <a:t> </a:t>
            </a:r>
          </a:p>
          <a:p>
            <a:pPr lvl="1"/>
            <a:r>
              <a:rPr lang="en-US" dirty="0" smtClean="0"/>
              <a:t>Optimize medical, mental health, and educational/behavioral interventions</a:t>
            </a:r>
          </a:p>
          <a:p>
            <a:pPr lvl="1"/>
            <a:r>
              <a:rPr lang="en-US" dirty="0" smtClean="0"/>
              <a:t>Reevaluate to assess need for medication trial</a:t>
            </a:r>
          </a:p>
          <a:p>
            <a:pPr lvl="1"/>
            <a:r>
              <a:rPr lang="en-US" dirty="0" smtClean="0"/>
              <a:t>Simultaneous evaluation and treatment across multiple steps</a:t>
            </a:r>
            <a:endParaRPr lang="en-US" dirty="0"/>
          </a:p>
        </p:txBody>
      </p:sp>
    </p:spTree>
    <p:extLst>
      <p:ext uri="{BB962C8B-B14F-4D97-AF65-F5344CB8AC3E}">
        <p14:creationId xmlns:p14="http://schemas.microsoft.com/office/powerpoint/2010/main" val="362594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Pathway 2: Medication </a:t>
            </a:r>
            <a:r>
              <a:rPr lang="en-US" dirty="0"/>
              <a:t>C</a:t>
            </a:r>
            <a:r>
              <a:rPr lang="en-US" dirty="0" smtClean="0"/>
              <a:t>hoice</a:t>
            </a:r>
            <a:endParaRPr lang="en-US" dirty="0"/>
          </a:p>
        </p:txBody>
      </p:sp>
      <p:sp>
        <p:nvSpPr>
          <p:cNvPr id="3" name="Content Placeholder 2"/>
          <p:cNvSpPr>
            <a:spLocks noGrp="1"/>
          </p:cNvSpPr>
          <p:nvPr>
            <p:ph idx="1"/>
          </p:nvPr>
        </p:nvSpPr>
        <p:spPr/>
        <p:txBody>
          <a:bodyPr>
            <a:normAutofit/>
          </a:bodyPr>
          <a:lstStyle/>
          <a:p>
            <a:r>
              <a:rPr lang="en-US" dirty="0" smtClean="0"/>
              <a:t>Key points</a:t>
            </a:r>
          </a:p>
          <a:p>
            <a:pPr lvl="1"/>
            <a:r>
              <a:rPr lang="en-US" dirty="0" smtClean="0"/>
              <a:t>Methylphenidate preparations are generally the first choice</a:t>
            </a:r>
          </a:p>
          <a:p>
            <a:pPr lvl="2"/>
            <a:r>
              <a:rPr lang="en-US" dirty="0" smtClean="0"/>
              <a:t>Preferable to start with short-acting formulation to gauge side effects</a:t>
            </a:r>
          </a:p>
        </p:txBody>
      </p:sp>
    </p:spTree>
    <p:extLst>
      <p:ext uri="{BB962C8B-B14F-4D97-AF65-F5344CB8AC3E}">
        <p14:creationId xmlns:p14="http://schemas.microsoft.com/office/powerpoint/2010/main" val="224572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Pathway 2: Medication </a:t>
            </a:r>
            <a:r>
              <a:rPr lang="en-US" dirty="0"/>
              <a:t>C</a:t>
            </a:r>
            <a:r>
              <a:rPr lang="en-US" dirty="0" smtClean="0"/>
              <a:t>hoice</a:t>
            </a:r>
            <a:endParaRPr lang="en-US" dirty="0"/>
          </a:p>
        </p:txBody>
      </p:sp>
      <p:sp>
        <p:nvSpPr>
          <p:cNvPr id="3" name="Content Placeholder 2"/>
          <p:cNvSpPr>
            <a:spLocks noGrp="1"/>
          </p:cNvSpPr>
          <p:nvPr>
            <p:ph idx="1"/>
          </p:nvPr>
        </p:nvSpPr>
        <p:spPr/>
        <p:txBody>
          <a:bodyPr>
            <a:normAutofit/>
          </a:bodyPr>
          <a:lstStyle/>
          <a:p>
            <a:r>
              <a:rPr lang="en-US" dirty="0" smtClean="0"/>
              <a:t>Key points</a:t>
            </a:r>
          </a:p>
          <a:p>
            <a:pPr lvl="1"/>
            <a:r>
              <a:rPr lang="en-US" dirty="0" smtClean="0"/>
              <a:t>2</a:t>
            </a:r>
            <a:r>
              <a:rPr lang="en-US" baseline="30000" dirty="0" smtClean="0"/>
              <a:t>nd</a:t>
            </a:r>
            <a:r>
              <a:rPr lang="en-US" dirty="0" smtClean="0"/>
              <a:t> line medications</a:t>
            </a:r>
          </a:p>
          <a:p>
            <a:pPr lvl="2"/>
            <a:r>
              <a:rPr lang="en-US" dirty="0" smtClean="0"/>
              <a:t>Amphetamine salts</a:t>
            </a:r>
          </a:p>
          <a:p>
            <a:pPr lvl="2"/>
            <a:r>
              <a:rPr lang="en-US" dirty="0" err="1" smtClean="0"/>
              <a:t>Atomoxetine</a:t>
            </a:r>
            <a:endParaRPr lang="en-US" dirty="0" smtClean="0"/>
          </a:p>
          <a:p>
            <a:pPr lvl="2"/>
            <a:r>
              <a:rPr lang="en-US" dirty="0" smtClean="0"/>
              <a:t>Alpha-2 adrenergic agonists: Clonidine, </a:t>
            </a:r>
            <a:r>
              <a:rPr lang="en-US" dirty="0" err="1" smtClean="0"/>
              <a:t>Guanfacine</a:t>
            </a:r>
            <a:endParaRPr lang="en-US" dirty="0" smtClean="0"/>
          </a:p>
          <a:p>
            <a:pPr lvl="2"/>
            <a:r>
              <a:rPr lang="en-US" dirty="0" smtClean="0"/>
              <a:t>Atypical antipsychotics: </a:t>
            </a:r>
            <a:r>
              <a:rPr lang="en-US" dirty="0" err="1" smtClean="0"/>
              <a:t>Risperidone</a:t>
            </a:r>
            <a:r>
              <a:rPr lang="en-US" dirty="0" smtClean="0"/>
              <a:t>, </a:t>
            </a:r>
            <a:r>
              <a:rPr lang="en-US" dirty="0" err="1" smtClean="0"/>
              <a:t>Aripiprazole</a:t>
            </a:r>
            <a:endParaRPr lang="en-US" dirty="0" smtClean="0"/>
          </a:p>
          <a:p>
            <a:pPr lvl="3"/>
            <a:r>
              <a:rPr lang="en-US" dirty="0" smtClean="0"/>
              <a:t>Most evidence for efficacy in the context of irritability and aggression</a:t>
            </a:r>
            <a:endParaRPr lang="en-US" dirty="0"/>
          </a:p>
        </p:txBody>
      </p:sp>
    </p:spTree>
    <p:extLst>
      <p:ext uri="{BB962C8B-B14F-4D97-AF65-F5344CB8AC3E}">
        <p14:creationId xmlns:p14="http://schemas.microsoft.com/office/powerpoint/2010/main" val="279876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practice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Involve the family in the decision-making process to discuss:</a:t>
            </a:r>
          </a:p>
          <a:p>
            <a:pPr lvl="1"/>
            <a:r>
              <a:rPr lang="en-US" dirty="0" smtClean="0"/>
              <a:t>Evidence </a:t>
            </a:r>
          </a:p>
          <a:p>
            <a:pPr lvl="1"/>
            <a:r>
              <a:rPr lang="en-US" dirty="0" smtClean="0"/>
              <a:t>Target symptoms that may improve and when to expect improvement</a:t>
            </a:r>
          </a:p>
          <a:p>
            <a:pPr lvl="1"/>
            <a:r>
              <a:rPr lang="en-US" dirty="0" smtClean="0"/>
              <a:t>Potential side effects or adverse events</a:t>
            </a:r>
          </a:p>
          <a:p>
            <a:pPr lvl="1"/>
            <a:r>
              <a:rPr lang="en-US" dirty="0" smtClean="0"/>
              <a:t>Explore beliefs and values about medication for ADHD symptoms</a:t>
            </a:r>
          </a:p>
          <a:p>
            <a:r>
              <a:rPr lang="en-US" dirty="0" smtClean="0"/>
              <a:t>More than 1 clinic visit/appointment may be necessary to discuss pros and cons of a given treatment plan</a:t>
            </a:r>
            <a:endParaRPr lang="en-US" dirty="0"/>
          </a:p>
        </p:txBody>
      </p:sp>
    </p:spTree>
    <p:extLst>
      <p:ext uri="{BB962C8B-B14F-4D97-AF65-F5344CB8AC3E}">
        <p14:creationId xmlns:p14="http://schemas.microsoft.com/office/powerpoint/2010/main" val="25142032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practice	</a:t>
            </a:r>
            <a:endParaRPr lang="en-US" dirty="0"/>
          </a:p>
        </p:txBody>
      </p:sp>
      <p:sp>
        <p:nvSpPr>
          <p:cNvPr id="3" name="Content Placeholder 2"/>
          <p:cNvSpPr>
            <a:spLocks noGrp="1"/>
          </p:cNvSpPr>
          <p:nvPr>
            <p:ph idx="1"/>
          </p:nvPr>
        </p:nvSpPr>
        <p:spPr/>
        <p:txBody>
          <a:bodyPr>
            <a:normAutofit/>
          </a:bodyPr>
          <a:lstStyle/>
          <a:p>
            <a:r>
              <a:rPr lang="en-US" dirty="0" smtClean="0"/>
              <a:t>Careful </a:t>
            </a:r>
            <a:r>
              <a:rPr lang="en-US" dirty="0"/>
              <a:t>documentation and analysis of this potential overlap between ASD and </a:t>
            </a:r>
            <a:r>
              <a:rPr lang="en-US" dirty="0" smtClean="0"/>
              <a:t>ADHD </a:t>
            </a:r>
            <a:r>
              <a:rPr lang="en-US" dirty="0"/>
              <a:t>should be a mandatory component in assessment</a:t>
            </a:r>
            <a:r>
              <a:rPr lang="en-US" dirty="0" smtClean="0"/>
              <a:t>. (</a:t>
            </a:r>
            <a:r>
              <a:rPr lang="en-US" dirty="0" err="1" smtClean="0"/>
              <a:t>Geurts</a:t>
            </a:r>
            <a:r>
              <a:rPr lang="en-US" dirty="0" smtClean="0"/>
              <a:t>, et al. 2008) </a:t>
            </a:r>
            <a:endParaRPr lang="en-US" dirty="0"/>
          </a:p>
        </p:txBody>
      </p:sp>
    </p:spTree>
    <p:extLst>
      <p:ext uri="{BB962C8B-B14F-4D97-AF65-F5344CB8AC3E}">
        <p14:creationId xmlns:p14="http://schemas.microsoft.com/office/powerpoint/2010/main" val="24820221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Five-year view</a:t>
            </a:r>
            <a:endParaRPr lang="en-US" dirty="0"/>
          </a:p>
        </p:txBody>
      </p:sp>
      <p:sp>
        <p:nvSpPr>
          <p:cNvPr id="3" name="Content Placeholder 2"/>
          <p:cNvSpPr>
            <a:spLocks noGrp="1"/>
          </p:cNvSpPr>
          <p:nvPr>
            <p:ph idx="1"/>
          </p:nvPr>
        </p:nvSpPr>
        <p:spPr/>
        <p:txBody>
          <a:bodyPr>
            <a:normAutofit fontScale="92500"/>
          </a:bodyPr>
          <a:lstStyle/>
          <a:p>
            <a:r>
              <a:rPr lang="en-US" dirty="0" smtClean="0"/>
              <a:t>There may </a:t>
            </a:r>
            <a:r>
              <a:rPr lang="en-US" dirty="0"/>
              <a:t>be an increase in the research base on the comorbid </a:t>
            </a:r>
            <a:r>
              <a:rPr lang="en-US" dirty="0" smtClean="0"/>
              <a:t>state</a:t>
            </a:r>
          </a:p>
          <a:p>
            <a:r>
              <a:rPr lang="en-US" dirty="0" smtClean="0"/>
              <a:t>Future research based on the framework adopted by </a:t>
            </a:r>
            <a:r>
              <a:rPr lang="en-US" dirty="0" err="1" smtClean="0"/>
              <a:t>Biederman</a:t>
            </a:r>
            <a:r>
              <a:rPr lang="en-US" dirty="0" smtClean="0"/>
              <a:t> et al (1991)</a:t>
            </a:r>
          </a:p>
          <a:p>
            <a:pPr lvl="1"/>
            <a:r>
              <a:rPr lang="en-US" sz="2800" dirty="0" smtClean="0"/>
              <a:t>The comorbid </a:t>
            </a:r>
            <a:r>
              <a:rPr lang="en-US" sz="2800" dirty="0"/>
              <a:t>disorders are the expression of phenotypic </a:t>
            </a:r>
            <a:r>
              <a:rPr lang="en-US" sz="2800" dirty="0" smtClean="0"/>
              <a:t>variability of </a:t>
            </a:r>
            <a:r>
              <a:rPr lang="en-US" sz="2800" dirty="0"/>
              <a:t>the same DSM-5 </a:t>
            </a:r>
            <a:r>
              <a:rPr lang="en-US" sz="2800" dirty="0" smtClean="0"/>
              <a:t>disorder</a:t>
            </a:r>
          </a:p>
          <a:p>
            <a:pPr lvl="1"/>
            <a:r>
              <a:rPr lang="en-US" sz="2800" dirty="0" smtClean="0"/>
              <a:t>Each </a:t>
            </a:r>
            <a:r>
              <a:rPr lang="en-US" sz="2800" dirty="0"/>
              <a:t>disorder is a </a:t>
            </a:r>
            <a:r>
              <a:rPr lang="en-US" sz="2800" dirty="0" smtClean="0"/>
              <a:t>separate DSM</a:t>
            </a:r>
            <a:r>
              <a:rPr lang="en-US" sz="2800" dirty="0"/>
              <a:t>-5 </a:t>
            </a:r>
            <a:r>
              <a:rPr lang="en-US" sz="2800" dirty="0" smtClean="0"/>
              <a:t>disorder</a:t>
            </a:r>
          </a:p>
          <a:p>
            <a:pPr lvl="1"/>
            <a:r>
              <a:rPr lang="en-US" sz="2800" dirty="0" smtClean="0"/>
              <a:t>ADHD </a:t>
            </a:r>
            <a:r>
              <a:rPr lang="en-US" sz="2800" dirty="0"/>
              <a:t>and ASD possess </a:t>
            </a:r>
            <a:r>
              <a:rPr lang="en-US" sz="2800" dirty="0" smtClean="0"/>
              <a:t>common vulnerabilities</a:t>
            </a:r>
            <a:endParaRPr lang="en-US" sz="2800" dirty="0"/>
          </a:p>
        </p:txBody>
      </p:sp>
    </p:spTree>
    <p:extLst>
      <p:ext uri="{BB962C8B-B14F-4D97-AF65-F5344CB8AC3E}">
        <p14:creationId xmlns:p14="http://schemas.microsoft.com/office/powerpoint/2010/main" val="3149568595"/>
      </p:ext>
    </p:extLst>
  </p:cSld>
  <p:clrMapOvr>
    <a:masterClrMapping/>
  </p:clrMapOvr>
  <mc:AlternateContent xmlns:mc="http://schemas.openxmlformats.org/markup-compatibility/2006" xmlns:p14="http://schemas.microsoft.com/office/powerpoint/2010/main">
    <mc:Choice Requires="p14">
      <p:transition spd="slow" p14:dur="2000">
        <p14:shred/>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Five-year view</a:t>
            </a:r>
            <a:endParaRPr lang="en-US" dirty="0"/>
          </a:p>
        </p:txBody>
      </p:sp>
      <p:sp>
        <p:nvSpPr>
          <p:cNvPr id="3" name="Content Placeholder 2"/>
          <p:cNvSpPr>
            <a:spLocks noGrp="1"/>
          </p:cNvSpPr>
          <p:nvPr>
            <p:ph idx="1"/>
          </p:nvPr>
        </p:nvSpPr>
        <p:spPr/>
        <p:txBody>
          <a:bodyPr>
            <a:normAutofit/>
          </a:bodyPr>
          <a:lstStyle/>
          <a:p>
            <a:r>
              <a:rPr lang="en-US" dirty="0" smtClean="0"/>
              <a:t>Future research based on framework adopted by </a:t>
            </a:r>
            <a:r>
              <a:rPr lang="en-US" dirty="0" err="1" smtClean="0"/>
              <a:t>Biederman</a:t>
            </a:r>
            <a:r>
              <a:rPr lang="en-US" dirty="0" smtClean="0"/>
              <a:t> et al (1991)</a:t>
            </a:r>
            <a:r>
              <a:rPr lang="en-US" dirty="0"/>
              <a:t> </a:t>
            </a:r>
            <a:endParaRPr lang="en-US" dirty="0" smtClean="0"/>
          </a:p>
          <a:p>
            <a:pPr lvl="1"/>
            <a:r>
              <a:rPr lang="en-US" sz="2400" dirty="0"/>
              <a:t>The comorbid ADHD and ASD state represents a homogeneous subgroup with the ADHD (or ASD) population</a:t>
            </a:r>
            <a:endParaRPr lang="en-US" dirty="0"/>
          </a:p>
          <a:p>
            <a:pPr lvl="1"/>
            <a:r>
              <a:rPr lang="en-US" dirty="0" smtClean="0"/>
              <a:t>One </a:t>
            </a:r>
            <a:r>
              <a:rPr lang="en-US" dirty="0"/>
              <a:t>condition is a developmental precursor to the </a:t>
            </a:r>
            <a:r>
              <a:rPr lang="en-US" dirty="0" smtClean="0"/>
              <a:t>other condition</a:t>
            </a:r>
          </a:p>
          <a:p>
            <a:pPr lvl="1"/>
            <a:r>
              <a:rPr lang="en-US" dirty="0" smtClean="0"/>
              <a:t>One </a:t>
            </a:r>
            <a:r>
              <a:rPr lang="en-US" dirty="0"/>
              <a:t>disorder increases the risk for the </a:t>
            </a:r>
            <a:r>
              <a:rPr lang="en-US" dirty="0" smtClean="0"/>
              <a:t>second disorder</a:t>
            </a:r>
          </a:p>
        </p:txBody>
      </p:sp>
    </p:spTree>
    <p:extLst>
      <p:ext uri="{BB962C8B-B14F-4D97-AF65-F5344CB8AC3E}">
        <p14:creationId xmlns:p14="http://schemas.microsoft.com/office/powerpoint/2010/main" val="367095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Five-year view</a:t>
            </a:r>
            <a:endParaRPr lang="en-US" dirty="0"/>
          </a:p>
        </p:txBody>
      </p:sp>
      <p:sp>
        <p:nvSpPr>
          <p:cNvPr id="3" name="Content Placeholder 2"/>
          <p:cNvSpPr>
            <a:spLocks noGrp="1"/>
          </p:cNvSpPr>
          <p:nvPr>
            <p:ph idx="1"/>
          </p:nvPr>
        </p:nvSpPr>
        <p:spPr/>
        <p:txBody>
          <a:bodyPr>
            <a:normAutofit/>
          </a:bodyPr>
          <a:lstStyle/>
          <a:p>
            <a:r>
              <a:rPr lang="en-US" dirty="0" smtClean="0"/>
              <a:t>Other research topics </a:t>
            </a:r>
          </a:p>
          <a:p>
            <a:pPr lvl="1"/>
            <a:r>
              <a:rPr lang="en-US" sz="2400" dirty="0" smtClean="0"/>
              <a:t>Assessment strategies</a:t>
            </a:r>
          </a:p>
          <a:p>
            <a:pPr lvl="1"/>
            <a:r>
              <a:rPr lang="en-US" sz="2400" dirty="0" smtClean="0"/>
              <a:t>Treatment with mixed amphetamine salts</a:t>
            </a:r>
          </a:p>
          <a:p>
            <a:pPr lvl="1"/>
            <a:r>
              <a:rPr lang="en-US" dirty="0" smtClean="0"/>
              <a:t>Treatment using combined behavioral and medication management</a:t>
            </a:r>
          </a:p>
          <a:p>
            <a:pPr lvl="1"/>
            <a:r>
              <a:rPr lang="en-US" dirty="0"/>
              <a:t>F</a:t>
            </a:r>
            <a:r>
              <a:rPr lang="en-US" dirty="0" smtClean="0"/>
              <a:t>ocus </a:t>
            </a:r>
            <a:r>
              <a:rPr lang="en-US" dirty="0"/>
              <a:t>on family level </a:t>
            </a:r>
            <a:r>
              <a:rPr lang="en-US" dirty="0" smtClean="0"/>
              <a:t>variables (</a:t>
            </a:r>
            <a:r>
              <a:rPr lang="en-US" dirty="0" err="1" smtClean="0"/>
              <a:t>eg</a:t>
            </a:r>
            <a:r>
              <a:rPr lang="en-US" dirty="0" smtClean="0"/>
              <a:t>, </a:t>
            </a:r>
            <a:r>
              <a:rPr lang="en-US" dirty="0"/>
              <a:t>parenting efficacy, parenting stress, parent mental health</a:t>
            </a:r>
            <a:r>
              <a:rPr lang="en-US" dirty="0" smtClean="0"/>
              <a:t>, etc</a:t>
            </a:r>
            <a:r>
              <a:rPr lang="en-US" dirty="0"/>
              <a:t>.) as either independent or dependent variables.</a:t>
            </a:r>
            <a:endParaRPr lang="en-US" dirty="0" smtClean="0"/>
          </a:p>
        </p:txBody>
      </p:sp>
    </p:spTree>
    <p:extLst>
      <p:ext uri="{BB962C8B-B14F-4D97-AF65-F5344CB8AC3E}">
        <p14:creationId xmlns:p14="http://schemas.microsoft.com/office/powerpoint/2010/main" val="2464609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a:t>
            </a:r>
            <a:endParaRPr lang="en-US" dirty="0"/>
          </a:p>
        </p:txBody>
      </p:sp>
      <p:sp>
        <p:nvSpPr>
          <p:cNvPr id="3" name="Content Placeholder 2"/>
          <p:cNvSpPr>
            <a:spLocks noGrp="1"/>
          </p:cNvSpPr>
          <p:nvPr>
            <p:ph idx="1"/>
          </p:nvPr>
        </p:nvSpPr>
        <p:spPr/>
        <p:txBody>
          <a:bodyPr/>
          <a:lstStyle/>
          <a:p>
            <a:r>
              <a:rPr lang="en-US" dirty="0"/>
              <a:t>This new attitude will not only allow for more efficient clinical management of these children, but will also clear the way for a more precise scientific understanding of the overlap of these two disorders</a:t>
            </a:r>
            <a:r>
              <a:rPr lang="en-US" dirty="0" smtClean="0"/>
              <a:t>. (</a:t>
            </a:r>
            <a:r>
              <a:rPr lang="en-US" dirty="0" err="1" smtClean="0"/>
              <a:t>Leitner</a:t>
            </a:r>
            <a:r>
              <a:rPr lang="en-US" dirty="0" smtClean="0"/>
              <a:t>. 2014)</a:t>
            </a:r>
            <a:endParaRPr lang="en-US" dirty="0"/>
          </a:p>
        </p:txBody>
      </p:sp>
    </p:spTree>
    <p:extLst>
      <p:ext uri="{BB962C8B-B14F-4D97-AF65-F5344CB8AC3E}">
        <p14:creationId xmlns:p14="http://schemas.microsoft.com/office/powerpoint/2010/main" val="129160468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r>
              <a:rPr lang="en-US" dirty="0"/>
              <a:t>A majority of children with ASD have significant symptoms of </a:t>
            </a:r>
            <a:r>
              <a:rPr lang="en-US" dirty="0" smtClean="0"/>
              <a:t>ADHD but not all children </a:t>
            </a:r>
            <a:r>
              <a:rPr lang="en-US" dirty="0"/>
              <a:t>with ASD have these symptoms </a:t>
            </a:r>
            <a:endParaRPr lang="en-US" dirty="0" smtClean="0"/>
          </a:p>
          <a:p>
            <a:r>
              <a:rPr lang="en-US" dirty="0"/>
              <a:t>Family and twin studies suggest a common genetic etiology for both disorders </a:t>
            </a:r>
            <a:endParaRPr lang="en-US" dirty="0" smtClean="0"/>
          </a:p>
          <a:p>
            <a:r>
              <a:rPr lang="en-US" dirty="0"/>
              <a:t>ADHD and ASD are </a:t>
            </a:r>
            <a:r>
              <a:rPr lang="en-US" dirty="0" smtClean="0"/>
              <a:t>associated </a:t>
            </a:r>
            <a:r>
              <a:rPr lang="en-US" dirty="0"/>
              <a:t>with </a:t>
            </a:r>
            <a:r>
              <a:rPr lang="en-US" dirty="0" smtClean="0"/>
              <a:t>executive </a:t>
            </a:r>
            <a:r>
              <a:rPr lang="en-US" dirty="0"/>
              <a:t>dysfunction </a:t>
            </a:r>
            <a:r>
              <a:rPr lang="en-US" dirty="0" smtClean="0"/>
              <a:t>but in different domains</a:t>
            </a:r>
          </a:p>
        </p:txBody>
      </p:sp>
    </p:spTree>
    <p:extLst>
      <p:ext uri="{BB962C8B-B14F-4D97-AF65-F5344CB8AC3E}">
        <p14:creationId xmlns:p14="http://schemas.microsoft.com/office/powerpoint/2010/main" val="34453688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There is evidence for using MPH in treating ADHD in </a:t>
            </a:r>
            <a:r>
              <a:rPr lang="en-US" dirty="0" smtClean="0"/>
              <a:t>ASD</a:t>
            </a:r>
          </a:p>
          <a:p>
            <a:r>
              <a:rPr lang="en-US" dirty="0" smtClean="0"/>
              <a:t>Dual diagnosis may be essential to implementation of effective treatments. (</a:t>
            </a:r>
            <a:r>
              <a:rPr lang="en-US" dirty="0" err="1" smtClean="0"/>
              <a:t>Holtmann</a:t>
            </a:r>
            <a:r>
              <a:rPr lang="en-US" dirty="0" smtClean="0"/>
              <a:t>, et al. 2007)</a:t>
            </a:r>
            <a:endParaRPr lang="en-US" dirty="0"/>
          </a:p>
        </p:txBody>
      </p:sp>
    </p:spTree>
    <p:extLst>
      <p:ext uri="{BB962C8B-B14F-4D97-AF65-F5344CB8AC3E}">
        <p14:creationId xmlns:p14="http://schemas.microsoft.com/office/powerpoint/2010/main" val="16515258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7670481"/>
      </p:ext>
    </p:extLst>
  </p:cSld>
  <p:clrMapOvr>
    <a:masterClrMapping/>
  </p:clrMapOvr>
  <p:transition spd="slow">
    <p:wheel spokes="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pPr marL="36576" indent="0">
              <a:buNone/>
            </a:pPr>
            <a:r>
              <a:rPr lang="en-US" sz="1500" dirty="0" smtClean="0"/>
              <a:t>Matson JL. </a:t>
            </a:r>
            <a:r>
              <a:rPr lang="en-US" sz="1500" dirty="0" err="1" smtClean="0"/>
              <a:t>Rieske</a:t>
            </a:r>
            <a:r>
              <a:rPr lang="en-US" sz="1500" dirty="0" smtClean="0"/>
              <a:t> RD, Williams LW. The relationship between autism spectrum disorders and attention-deficit/hyperactivity disorders: an overview. </a:t>
            </a:r>
            <a:r>
              <a:rPr lang="en-US" sz="1500" i="1" dirty="0" smtClean="0"/>
              <a:t>Res </a:t>
            </a:r>
            <a:r>
              <a:rPr lang="en-US" sz="1500" i="1" dirty="0" err="1" smtClean="0"/>
              <a:t>Dev</a:t>
            </a:r>
            <a:r>
              <a:rPr lang="en-US" sz="1500" i="1" dirty="0" smtClean="0"/>
              <a:t> </a:t>
            </a:r>
            <a:r>
              <a:rPr lang="en-US" sz="1500" i="1" dirty="0" err="1" smtClean="0"/>
              <a:t>Disabil</a:t>
            </a:r>
            <a:r>
              <a:rPr lang="en-US" sz="1500" dirty="0" smtClean="0"/>
              <a:t>. 2013;34.</a:t>
            </a:r>
          </a:p>
          <a:p>
            <a:pPr marL="36576" indent="0">
              <a:buNone/>
            </a:pPr>
            <a:endParaRPr lang="en-US" sz="1500" dirty="0"/>
          </a:p>
          <a:p>
            <a:pPr marL="36576" indent="0">
              <a:buNone/>
            </a:pPr>
            <a:r>
              <a:rPr lang="en-US" sz="1500" dirty="0" err="1" smtClean="0"/>
              <a:t>Gargaro</a:t>
            </a:r>
            <a:r>
              <a:rPr lang="en-US" sz="1500" dirty="0" smtClean="0"/>
              <a:t> BA, Rinehart NJ, Bradshaw JL, </a:t>
            </a:r>
            <a:r>
              <a:rPr lang="en-US" sz="1500" dirty="0" err="1" smtClean="0"/>
              <a:t>Tonge</a:t>
            </a:r>
            <a:r>
              <a:rPr lang="en-US" sz="1500" dirty="0" smtClean="0"/>
              <a:t> BJ, Sheppard DM. Autism and ADHD: how far have we come in the comorbidity debate? </a:t>
            </a:r>
            <a:r>
              <a:rPr lang="en-US" sz="1500" i="1" dirty="0" smtClean="0"/>
              <a:t>Neuroscience and </a:t>
            </a:r>
            <a:r>
              <a:rPr lang="en-US" sz="1500" i="1" dirty="0" err="1" smtClean="0"/>
              <a:t>Biobehavioral</a:t>
            </a:r>
            <a:r>
              <a:rPr lang="en-US" sz="1500" i="1" dirty="0" smtClean="0"/>
              <a:t> Reviews.</a:t>
            </a:r>
            <a:r>
              <a:rPr lang="en-US" sz="1500" dirty="0" smtClean="0"/>
              <a:t> 2011; 35.</a:t>
            </a:r>
          </a:p>
          <a:p>
            <a:pPr marL="36576" indent="0">
              <a:buNone/>
            </a:pPr>
            <a:endParaRPr lang="en-US" sz="1500" dirty="0"/>
          </a:p>
          <a:p>
            <a:pPr marL="36576" indent="0">
              <a:buNone/>
            </a:pPr>
            <a:r>
              <a:rPr lang="en-US" sz="1500" dirty="0" err="1" smtClean="0"/>
              <a:t>Sinzig</a:t>
            </a:r>
            <a:r>
              <a:rPr lang="en-US" sz="1500" dirty="0" smtClean="0"/>
              <a:t> J, Walter D, </a:t>
            </a:r>
            <a:r>
              <a:rPr lang="en-US" sz="1500" dirty="0" err="1" smtClean="0"/>
              <a:t>Doepfner</a:t>
            </a:r>
            <a:r>
              <a:rPr lang="en-US" sz="1500" dirty="0" smtClean="0"/>
              <a:t> M. Attention-deficit/hyperactivity disorder in </a:t>
            </a:r>
            <a:r>
              <a:rPr lang="en-US" sz="1500" dirty="0" err="1" smtClean="0"/>
              <a:t>chidlren</a:t>
            </a:r>
            <a:r>
              <a:rPr lang="en-US" sz="1500" dirty="0" smtClean="0"/>
              <a:t> with autism spectrum disorder: symptom or syndrome? </a:t>
            </a:r>
            <a:r>
              <a:rPr lang="en-US" sz="1500" i="1" dirty="0" smtClean="0"/>
              <a:t>Journal of Attention Disorders</a:t>
            </a:r>
            <a:r>
              <a:rPr lang="en-US" sz="1500" dirty="0" smtClean="0"/>
              <a:t>. 2009.</a:t>
            </a:r>
          </a:p>
          <a:p>
            <a:pPr marL="36576" indent="0">
              <a:buNone/>
            </a:pPr>
            <a:endParaRPr lang="en-US" sz="1500" dirty="0"/>
          </a:p>
          <a:p>
            <a:pPr marL="36576" indent="0">
              <a:buNone/>
            </a:pPr>
            <a:r>
              <a:rPr lang="en-US" sz="1500" dirty="0" err="1" smtClean="0"/>
              <a:t>Leitner</a:t>
            </a:r>
            <a:r>
              <a:rPr lang="en-US" sz="1500" dirty="0" smtClean="0"/>
              <a:t> Y. The co-occurrence of autism and attention-deficit hyperactivity disorder in children – what do we know? </a:t>
            </a:r>
            <a:r>
              <a:rPr lang="en-US" sz="1500" i="1" dirty="0" smtClean="0"/>
              <a:t>Frontiers in Human Neuroscience.</a:t>
            </a:r>
            <a:r>
              <a:rPr lang="en-US" sz="1500" dirty="0" smtClean="0"/>
              <a:t> 2014; 8.</a:t>
            </a:r>
          </a:p>
          <a:p>
            <a:pPr marL="36576" indent="0">
              <a:buNone/>
            </a:pPr>
            <a:endParaRPr lang="en-US" sz="1500" dirty="0" smtClean="0"/>
          </a:p>
          <a:p>
            <a:pPr marL="36576" indent="0">
              <a:buNone/>
            </a:pPr>
            <a:r>
              <a:rPr lang="en-US" sz="1500" dirty="0" smtClean="0"/>
              <a:t>Davis NO &amp; </a:t>
            </a:r>
            <a:r>
              <a:rPr lang="en-US" sz="1500" dirty="0" err="1" smtClean="0"/>
              <a:t>Kollins</a:t>
            </a:r>
            <a:r>
              <a:rPr lang="en-US" sz="1500" dirty="0" smtClean="0"/>
              <a:t> SH. Treatment of co-occurring attention-deficit/hyperactivity disorder and autism spectrum disorder.</a:t>
            </a:r>
            <a:r>
              <a:rPr lang="en-US" sz="1500" i="1" dirty="0" smtClean="0"/>
              <a:t> </a:t>
            </a:r>
            <a:r>
              <a:rPr lang="en-US" sz="1500" i="1" dirty="0" err="1" smtClean="0"/>
              <a:t>Neurotherapeutics</a:t>
            </a:r>
            <a:r>
              <a:rPr lang="en-US" sz="1500" i="1" dirty="0" smtClean="0"/>
              <a:t>.</a:t>
            </a:r>
            <a:r>
              <a:rPr lang="en-US" sz="1500" dirty="0" smtClean="0"/>
              <a:t> 2012; 9.</a:t>
            </a:r>
          </a:p>
          <a:p>
            <a:pPr marL="36576" indent="0">
              <a:buNone/>
            </a:pPr>
            <a:endParaRPr lang="en-US" sz="1500" dirty="0"/>
          </a:p>
          <a:p>
            <a:pPr marL="36576" indent="0">
              <a:buNone/>
            </a:pPr>
            <a:r>
              <a:rPr lang="en-US" sz="1500" dirty="0" err="1" smtClean="0"/>
              <a:t>Antshel</a:t>
            </a:r>
            <a:r>
              <a:rPr lang="en-US" sz="1500" dirty="0" smtClean="0"/>
              <a:t> KM, Zhang-James Y, </a:t>
            </a:r>
            <a:r>
              <a:rPr lang="en-US" sz="1500" dirty="0" err="1" smtClean="0"/>
              <a:t>Faraone</a:t>
            </a:r>
            <a:r>
              <a:rPr lang="en-US" sz="1500" dirty="0" smtClean="0"/>
              <a:t> SV. The comorbidity of ADHD and autism spectrum disorder. </a:t>
            </a:r>
            <a:r>
              <a:rPr lang="en-US" sz="1500" i="1" dirty="0" smtClean="0"/>
              <a:t>Expert Rev. </a:t>
            </a:r>
            <a:r>
              <a:rPr lang="en-US" sz="1500" i="1" dirty="0" err="1" smtClean="0"/>
              <a:t>Neurother</a:t>
            </a:r>
            <a:r>
              <a:rPr lang="en-US" sz="1500" i="1" dirty="0" smtClean="0"/>
              <a:t>.</a:t>
            </a:r>
            <a:r>
              <a:rPr lang="en-US" sz="1500" dirty="0" smtClean="0"/>
              <a:t> 2013; 13(10).</a:t>
            </a:r>
          </a:p>
          <a:p>
            <a:pPr marL="36576" indent="0">
              <a:buNone/>
            </a:pPr>
            <a:endParaRPr lang="en-US" sz="1500" dirty="0"/>
          </a:p>
          <a:p>
            <a:pPr marL="36576" indent="0">
              <a:buNone/>
            </a:pPr>
            <a:r>
              <a:rPr lang="en-US" sz="1500" dirty="0" err="1" smtClean="0"/>
              <a:t>Mahajan</a:t>
            </a:r>
            <a:r>
              <a:rPr lang="en-US" sz="1500" dirty="0" smtClean="0"/>
              <a:t> R, et al. Clinical practice pathways for evaluation and medication choice for attention-deficit/hyperactivity disorder symptoms in autism spectrum disorders. </a:t>
            </a:r>
            <a:r>
              <a:rPr lang="en-US" sz="1500" i="1" dirty="0" smtClean="0"/>
              <a:t>Pediatrics.</a:t>
            </a:r>
            <a:r>
              <a:rPr lang="en-US" sz="1500" dirty="0" smtClean="0"/>
              <a:t> 2012; 130(</a:t>
            </a:r>
            <a:r>
              <a:rPr lang="en-US" sz="1500" dirty="0" err="1" smtClean="0"/>
              <a:t>Supp</a:t>
            </a:r>
            <a:r>
              <a:rPr lang="en-US" sz="1500" dirty="0" smtClean="0"/>
              <a:t> 2).</a:t>
            </a:r>
            <a:endParaRPr lang="en-US" sz="1500" dirty="0"/>
          </a:p>
          <a:p>
            <a:pPr marL="36576" indent="0">
              <a:buNone/>
            </a:pPr>
            <a:endParaRPr lang="en-US" sz="1500" dirty="0" smtClean="0"/>
          </a:p>
          <a:p>
            <a:pPr marL="36576" indent="0">
              <a:buNone/>
            </a:pPr>
            <a:endParaRPr lang="en-US" sz="1500" dirty="0"/>
          </a:p>
          <a:p>
            <a:pPr marL="36576" indent="0">
              <a:buNone/>
            </a:pPr>
            <a:endParaRPr lang="en-US" sz="1500" dirty="0"/>
          </a:p>
          <a:p>
            <a:pPr marL="36576" indent="0">
              <a:buNone/>
            </a:pPr>
            <a:endParaRPr lang="en-US" sz="1500" dirty="0"/>
          </a:p>
          <a:p>
            <a:pPr marL="36576" indent="0">
              <a:buNone/>
            </a:pPr>
            <a:endParaRPr lang="en-US" sz="1500" dirty="0"/>
          </a:p>
          <a:p>
            <a:pPr marL="36576" indent="0">
              <a:buNone/>
            </a:pPr>
            <a:endParaRPr lang="en-US" dirty="0" smtClean="0"/>
          </a:p>
          <a:p>
            <a:pPr marL="36576" indent="0">
              <a:buNone/>
            </a:pPr>
            <a:endParaRPr lang="en-US" dirty="0"/>
          </a:p>
        </p:txBody>
      </p:sp>
    </p:spTree>
    <p:extLst>
      <p:ext uri="{BB962C8B-B14F-4D97-AF65-F5344CB8AC3E}">
        <p14:creationId xmlns:p14="http://schemas.microsoft.com/office/powerpoint/2010/main" val="9367191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1"/>
</p:tagLst>
</file>

<file path=ppt/tags/tag2.xml><?xml version="1.0" encoding="utf-8"?>
<p:tagLst xmlns:a="http://schemas.openxmlformats.org/drawingml/2006/main" xmlns:r="http://schemas.openxmlformats.org/officeDocument/2006/relationships" xmlns:p="http://schemas.openxmlformats.org/presentationml/2006/main">
  <p:tag name="TIMING" val="|7"/>
</p:tagLst>
</file>

<file path=ppt/tags/tag3.xml><?xml version="1.0" encoding="utf-8"?>
<p:tagLst xmlns:a="http://schemas.openxmlformats.org/drawingml/2006/main" xmlns:r="http://schemas.openxmlformats.org/officeDocument/2006/relationships" xmlns:p="http://schemas.openxmlformats.org/presentationml/2006/main">
  <p:tag name="TIMING" val="|14.2"/>
</p:tagLst>
</file>

<file path=ppt/tags/tag4.xml><?xml version="1.0" encoding="utf-8"?>
<p:tagLst xmlns:a="http://schemas.openxmlformats.org/drawingml/2006/main" xmlns:r="http://schemas.openxmlformats.org/officeDocument/2006/relationships" xmlns:p="http://schemas.openxmlformats.org/presentationml/2006/main">
  <p:tag name="TIMING" val="|11.5|22.9"/>
</p:tagLst>
</file>

<file path=ppt/tags/tag5.xml><?xml version="1.0" encoding="utf-8"?>
<p:tagLst xmlns:a="http://schemas.openxmlformats.org/drawingml/2006/main" xmlns:r="http://schemas.openxmlformats.org/officeDocument/2006/relationships" xmlns:p="http://schemas.openxmlformats.org/presentationml/2006/main">
  <p:tag name="TIMING" val="|10|4.7"/>
</p:tagLst>
</file>

<file path=ppt/tags/tag6.xml><?xml version="1.0" encoding="utf-8"?>
<p:tagLst xmlns:a="http://schemas.openxmlformats.org/drawingml/2006/main" xmlns:r="http://schemas.openxmlformats.org/officeDocument/2006/relationships" xmlns:p="http://schemas.openxmlformats.org/presentationml/2006/main">
  <p:tag name="TIMING" val="|1.6|0.9"/>
</p:tagLst>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ゴシック"/>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Technic.thmx</Template>
  <TotalTime>40499</TotalTime>
  <Words>2271</Words>
  <Application>Microsoft Office PowerPoint</Application>
  <PresentationFormat>On-screen Show (4:3)</PresentationFormat>
  <Paragraphs>275</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Technic</vt:lpstr>
      <vt:lpstr>ASD – ADHD Comorbidity: What is the evidence?</vt:lpstr>
      <vt:lpstr>Outline</vt:lpstr>
      <vt:lpstr>PowerPoint Presentation</vt:lpstr>
      <vt:lpstr>DSM-5 </vt:lpstr>
      <vt:lpstr>Prevalence of symptoms</vt:lpstr>
      <vt:lpstr>Prevalence of symptoms</vt:lpstr>
      <vt:lpstr>Prevalence of symptoms</vt:lpstr>
      <vt:lpstr>Prevalence of symptoms</vt:lpstr>
      <vt:lpstr>Prevalence of symptoms</vt:lpstr>
      <vt:lpstr>Prevalence of symptoms</vt:lpstr>
      <vt:lpstr>Prevalence of symptoms - summary</vt:lpstr>
      <vt:lpstr>Etiological evidence</vt:lpstr>
      <vt:lpstr>Symptom expression</vt:lpstr>
      <vt:lpstr>Symptom expression</vt:lpstr>
      <vt:lpstr>Symptom expression</vt:lpstr>
      <vt:lpstr>Symptom expression</vt:lpstr>
      <vt:lpstr>Symptom expression – Executive function </vt:lpstr>
      <vt:lpstr>Symptom expression</vt:lpstr>
      <vt:lpstr>Symptom expression</vt:lpstr>
      <vt:lpstr>Etiology for co-occurrence?</vt:lpstr>
      <vt:lpstr>Impact of comorbidity</vt:lpstr>
      <vt:lpstr>Impact of comorbidity</vt:lpstr>
      <vt:lpstr>Impact of comorbidity</vt:lpstr>
      <vt:lpstr>Impact of comorbidity</vt:lpstr>
      <vt:lpstr>ADHD Treatments in ASD</vt:lpstr>
      <vt:lpstr>ADHD Treatments in ASD</vt:lpstr>
      <vt:lpstr>ADHD Treatments in ASD</vt:lpstr>
      <vt:lpstr>ADHD Treatments in ASD</vt:lpstr>
      <vt:lpstr>ADHD Treatments in ASD</vt:lpstr>
      <vt:lpstr>ADHD Treatments in ASD</vt:lpstr>
      <vt:lpstr>ADHD Treatments in ASD</vt:lpstr>
      <vt:lpstr>PowerPoint Presentation</vt:lpstr>
      <vt:lpstr>PowerPoint Presentation</vt:lpstr>
      <vt:lpstr>Pathway 1: Symptom Evaluation</vt:lpstr>
      <vt:lpstr>Pathway 1: Symptom Evaluation</vt:lpstr>
      <vt:lpstr>Pathway 2: Medication Choice</vt:lpstr>
      <vt:lpstr>Pathway 2: Medication Choice</vt:lpstr>
      <vt:lpstr>Clinical practice </vt:lpstr>
      <vt:lpstr>Clinical practice </vt:lpstr>
      <vt:lpstr>Five-year view</vt:lpstr>
      <vt:lpstr>Five-year view</vt:lpstr>
      <vt:lpstr>Five-year view</vt:lpstr>
      <vt:lpstr>Final thought….</vt:lpstr>
      <vt:lpstr>Summary</vt:lpstr>
      <vt:lpstr>Summary</vt:lpstr>
      <vt:lpstr>THANK YOU!</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 Harold Sia</dc:creator>
  <cp:lastModifiedBy>Columbia University</cp:lastModifiedBy>
  <cp:revision>316</cp:revision>
  <dcterms:created xsi:type="dcterms:W3CDTF">2014-04-24T09:54:45Z</dcterms:created>
  <dcterms:modified xsi:type="dcterms:W3CDTF">2014-11-27T03:43:25Z</dcterms:modified>
</cp:coreProperties>
</file>