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sldIdLst>
    <p:sldId id="259" r:id="rId2"/>
    <p:sldId id="260" r:id="rId3"/>
    <p:sldId id="261" r:id="rId4"/>
    <p:sldId id="257" r:id="rId5"/>
    <p:sldId id="258" r:id="rId6"/>
    <p:sldId id="262" r:id="rId7"/>
    <p:sldId id="267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93" r:id="rId33"/>
    <p:sldId id="287" r:id="rId34"/>
    <p:sldId id="290" r:id="rId35"/>
    <p:sldId id="291" r:id="rId36"/>
    <p:sldId id="289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737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182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5BD4D-F651-4E12-9571-6AFD6B8E30A4}" type="datetimeFigureOut">
              <a:rPr lang="en-PH" smtClean="0"/>
              <a:t>11/24/2014</a:t>
            </a:fld>
            <a:endParaRPr lang="en-PH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8F279-9DEA-4F31-9321-B4747C35A33D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877560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042838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072403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3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589023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4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236225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5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68963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6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945006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7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08000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8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489990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9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202044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10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892384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11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007190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12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754389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13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33170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14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470350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15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554142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16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040003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17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788826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18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4439879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19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590166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20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5807003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21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194099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22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965489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23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836555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24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4572914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25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7241125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26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2176687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27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6774054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28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2681182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29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909144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30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4003701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31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9169304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32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930891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33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7068340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34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7039660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35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598958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36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5987661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8F279-9DEA-4F31-9321-B4747C35A33D}" type="slidenum">
              <a:rPr lang="en-PH" smtClean="0"/>
              <a:t>37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405479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8C83-B093-49B3-AA90-91EE62FCE281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613814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P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C141-D8E1-4D8B-B9D6-EFA2FC6147E9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768539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D14B0-BCFE-49B3-872F-7708A3FCC15D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91928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CE36-9471-45D8-AEE3-60458E4779C4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02676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9EC3-2402-4C0D-87F7-286A4FF199BF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627862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148C3-5DF3-485B-B3AF-64157DF09E56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72251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7907D-5411-4C5C-B80E-0259C241CF0F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23036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F4A9-480F-4EAF-A81E-1BD920294275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567668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0534-9F53-4AD7-914E-63A868B5B0B6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463430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B805-CC4C-43B8-9947-5CD449552B13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184840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BE6A-7A68-41C1-AE2B-7C1B670195DB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604779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BC6B4-BD42-45C6-BF48-584987F41C27}" type="datetime1">
              <a:rPr lang="en-PH" smtClean="0"/>
              <a:t>11/24/2014</a:t>
            </a:fld>
            <a:endParaRPr lang="en-P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35A1B-4E3A-43B2-A4DA-1856FC4D4DCC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214278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90600"/>
            <a:ext cx="8229600" cy="1924050"/>
          </a:xfrm>
        </p:spPr>
        <p:txBody>
          <a:bodyPr>
            <a:noAutofit/>
          </a:bodyPr>
          <a:lstStyle/>
          <a:p>
            <a:r>
              <a:rPr lang="en-PH" b="1" dirty="0" smtClean="0"/>
              <a:t>Nutrition-related</a:t>
            </a:r>
            <a:br>
              <a:rPr lang="en-PH" b="1" dirty="0" smtClean="0"/>
            </a:br>
            <a:r>
              <a:rPr lang="en-PH" b="1" dirty="0" smtClean="0"/>
              <a:t>comorbidity in ASD </a:t>
            </a:r>
            <a:br>
              <a:rPr lang="en-PH" b="1" dirty="0" smtClean="0"/>
            </a:br>
            <a:r>
              <a:rPr lang="en-PH" b="1" dirty="0" smtClean="0"/>
              <a:t>and their nutritional management</a:t>
            </a:r>
            <a:endParaRPr lang="en-PH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352800"/>
            <a:ext cx="7239000" cy="1752600"/>
          </a:xfrm>
        </p:spPr>
        <p:txBody>
          <a:bodyPr>
            <a:normAutofit fontScale="92500" lnSpcReduction="20000"/>
          </a:bodyPr>
          <a:lstStyle/>
          <a:p>
            <a:r>
              <a:rPr lang="en-PH" dirty="0" smtClean="0">
                <a:solidFill>
                  <a:schemeClr val="tx1"/>
                </a:solidFill>
              </a:rPr>
              <a:t>Cecile Leah T. Bayaga, RND</a:t>
            </a:r>
          </a:p>
          <a:p>
            <a:r>
              <a:rPr lang="en-PH" dirty="0" smtClean="0">
                <a:solidFill>
                  <a:schemeClr val="tx1"/>
                </a:solidFill>
              </a:rPr>
              <a:t>Department of Food Science and Nutrition College of Home Economics</a:t>
            </a:r>
          </a:p>
          <a:p>
            <a:r>
              <a:rPr lang="en-PH" dirty="0" smtClean="0">
                <a:solidFill>
                  <a:schemeClr val="tx1"/>
                </a:solidFill>
              </a:rPr>
              <a:t>University of the Philippines-Diliman</a:t>
            </a:r>
            <a:endParaRPr lang="en-PH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5715000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 smtClean="0">
                <a:solidFill>
                  <a:srgbClr val="737373"/>
                </a:solidFill>
              </a:rPr>
              <a:t>2014 AAAP Symposium</a:t>
            </a:r>
          </a:p>
          <a:p>
            <a:pPr algn="ctr"/>
            <a:r>
              <a:rPr lang="en-PH" dirty="0" smtClean="0">
                <a:solidFill>
                  <a:srgbClr val="737373"/>
                </a:solidFill>
              </a:rPr>
              <a:t>13 September 2014</a:t>
            </a:r>
          </a:p>
          <a:p>
            <a:pPr algn="ctr"/>
            <a:r>
              <a:rPr lang="en-PH" dirty="0" smtClean="0">
                <a:solidFill>
                  <a:srgbClr val="737373"/>
                </a:solidFill>
              </a:rPr>
              <a:t>Makati City</a:t>
            </a:r>
            <a:endParaRPr lang="en-PH" dirty="0">
              <a:solidFill>
                <a:srgbClr val="73737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304800"/>
            <a:ext cx="14287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62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b="1" dirty="0" smtClean="0"/>
              <a:t>What is comorbidity?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/>
          <a:lstStyle/>
          <a:p>
            <a:r>
              <a:rPr lang="en-PH" dirty="0" smtClean="0"/>
              <a:t>Defined as the co-occurrence of two or more disorders in the same person (Matson &amp; Nebel-Schwaim, 2007).</a:t>
            </a:r>
          </a:p>
          <a:p>
            <a:endParaRPr lang="en-PH" dirty="0" smtClean="0"/>
          </a:p>
          <a:p>
            <a:r>
              <a:rPr lang="en-PH" dirty="0" smtClean="0"/>
              <a:t>A comorbid condition is a second order diagnosis which offers core symptoms that differ from the first disorder (Mannion &amp; Leader, 2013).</a:t>
            </a:r>
            <a:endParaRPr lang="en-PH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Rectangle 6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2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86606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458200" cy="1143000"/>
          </a:xfrm>
        </p:spPr>
        <p:txBody>
          <a:bodyPr>
            <a:noAutofit/>
          </a:bodyPr>
          <a:lstStyle/>
          <a:p>
            <a:r>
              <a:rPr lang="en-PH" sz="3600" b="1" dirty="0" smtClean="0"/>
              <a:t>What are the common comorbidity in ASD?</a:t>
            </a:r>
            <a:endParaRPr lang="en-PH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PH" dirty="0" smtClean="0"/>
              <a:t>Attention deficit/hyperactivity disorder (AD/HD)</a:t>
            </a:r>
          </a:p>
          <a:p>
            <a:pPr marL="514350" indent="-514350">
              <a:buAutoNum type="arabicPeriod"/>
            </a:pPr>
            <a:r>
              <a:rPr lang="en-PH" dirty="0" smtClean="0"/>
              <a:t>Epilepsy</a:t>
            </a:r>
          </a:p>
          <a:p>
            <a:pPr marL="514350" indent="-514350">
              <a:buAutoNum type="arabicPeriod"/>
            </a:pPr>
            <a:r>
              <a:rPr lang="en-PH" dirty="0" smtClean="0"/>
              <a:t>Gastrointestinal symptoms</a:t>
            </a:r>
          </a:p>
          <a:p>
            <a:pPr marL="514350" indent="-514350">
              <a:buAutoNum type="arabicPeriod"/>
            </a:pPr>
            <a:r>
              <a:rPr lang="en-PH" dirty="0" smtClean="0"/>
              <a:t>Sleep problems</a:t>
            </a:r>
          </a:p>
          <a:p>
            <a:pPr marL="514350" indent="-514350">
              <a:buAutoNum type="arabicPeriod"/>
            </a:pPr>
            <a:r>
              <a:rPr lang="en-PH" dirty="0" smtClean="0"/>
              <a:t>Feeding problems</a:t>
            </a:r>
          </a:p>
          <a:p>
            <a:pPr marL="514350" indent="-514350">
              <a:buAutoNum type="arabicPeriod"/>
            </a:pPr>
            <a:r>
              <a:rPr lang="en-PH" dirty="0" smtClean="0"/>
              <a:t>Toileting problems</a:t>
            </a:r>
            <a:endParaRPr lang="en-PH" dirty="0"/>
          </a:p>
        </p:txBody>
      </p:sp>
      <p:sp>
        <p:nvSpPr>
          <p:cNvPr id="4" name="TextBox 3"/>
          <p:cNvSpPr txBox="1"/>
          <p:nvPr/>
        </p:nvSpPr>
        <p:spPr>
          <a:xfrm>
            <a:off x="5181600" y="4572000"/>
            <a:ext cx="3505200" cy="646331"/>
          </a:xfrm>
          <a:prstGeom prst="rect">
            <a:avLst/>
          </a:prstGeom>
          <a:solidFill>
            <a:srgbClr val="0033CC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PH" sz="3600" b="1" dirty="0" smtClean="0">
                <a:solidFill>
                  <a:srgbClr val="FFFF00"/>
                </a:solidFill>
              </a:rPr>
              <a:t>Nutrition-related</a:t>
            </a:r>
            <a:endParaRPr lang="en-PH" sz="36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61722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dirty="0" smtClean="0"/>
              <a:t>Mannion &amp; Leader, 2013</a:t>
            </a:r>
            <a:endParaRPr lang="en-PH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Rectangle 6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45928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PH" b="1" dirty="0"/>
              <a:t>W</a:t>
            </a:r>
            <a:r>
              <a:rPr lang="en-PH" b="1" dirty="0" smtClean="0"/>
              <a:t>hy is nutrition important in </a:t>
            </a:r>
            <a:br>
              <a:rPr lang="en-PH" b="1" dirty="0" smtClean="0"/>
            </a:br>
            <a:r>
              <a:rPr lang="en-PH" b="1" dirty="0" smtClean="0"/>
              <a:t>autism awareness?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/>
          <a:lstStyle/>
          <a:p>
            <a:r>
              <a:rPr lang="en-PH" dirty="0"/>
              <a:t>W</a:t>
            </a:r>
            <a:r>
              <a:rPr lang="en-PH" dirty="0" smtClean="0"/>
              <a:t>hat a child eats is  very powerful.  It can make the body strong, weak, healthy, or sickly. </a:t>
            </a:r>
          </a:p>
          <a:p>
            <a:endParaRPr lang="en-PH" dirty="0" smtClean="0"/>
          </a:p>
          <a:p>
            <a:r>
              <a:rPr lang="en-PH" dirty="0" smtClean="0"/>
              <a:t>When a child's body is healthier and functioning better, mood and learning improve, and subsequently children can get even more benefit from their therapies such as ABA, speech, OT/PT and others.</a:t>
            </a:r>
            <a:endParaRPr lang="en-PH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5" name="Rectangle 4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4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00375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229600" cy="1143000"/>
          </a:xfrm>
        </p:spPr>
        <p:txBody>
          <a:bodyPr/>
          <a:lstStyle/>
          <a:p>
            <a:r>
              <a:rPr lang="en-PH" b="1" dirty="0" smtClean="0"/>
              <a:t>Objective 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/>
          <a:lstStyle/>
          <a:p>
            <a:r>
              <a:rPr lang="en-PH" dirty="0" smtClean="0"/>
              <a:t>To discuss the comorbid conditions in autism spectrum disorder related to nutrition</a:t>
            </a:r>
          </a:p>
          <a:p>
            <a:pPr marL="0" indent="0">
              <a:buNone/>
            </a:pPr>
            <a:endParaRPr lang="en-PH" dirty="0" smtClean="0"/>
          </a:p>
          <a:p>
            <a:pPr marL="0" indent="0">
              <a:buNone/>
            </a:pPr>
            <a:r>
              <a:rPr lang="en-PH" dirty="0" smtClean="0"/>
              <a:t>	- Gastrointestinal problems; and</a:t>
            </a:r>
          </a:p>
          <a:p>
            <a:pPr marL="0" indent="0">
              <a:buNone/>
            </a:pPr>
            <a:r>
              <a:rPr lang="en-PH" dirty="0"/>
              <a:t> </a:t>
            </a:r>
            <a:r>
              <a:rPr lang="en-PH" dirty="0" smtClean="0"/>
              <a:t>         - Feeding problems which may lead to   	       body weight concerns.</a:t>
            </a:r>
          </a:p>
          <a:p>
            <a:endParaRPr lang="en-PH" dirty="0" smtClean="0"/>
          </a:p>
          <a:p>
            <a:r>
              <a:rPr lang="en-PH" dirty="0" smtClean="0"/>
              <a:t>Evidence-based  </a:t>
            </a:r>
          </a:p>
          <a:p>
            <a:pPr marL="0" indent="0">
              <a:buNone/>
            </a:pPr>
            <a:endParaRPr lang="en-PH" dirty="0"/>
          </a:p>
          <a:p>
            <a:pPr marL="0" indent="0">
              <a:buNone/>
            </a:pPr>
            <a:endParaRPr lang="en-PH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5" name="Rectangle 4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5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8793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4406900"/>
            <a:ext cx="7772400" cy="1362075"/>
          </a:xfrm>
        </p:spPr>
        <p:txBody>
          <a:bodyPr/>
          <a:lstStyle/>
          <a:p>
            <a:r>
              <a:rPr lang="en-PH" dirty="0" smtClean="0"/>
              <a:t>Gastrointestinal symptoms</a:t>
            </a:r>
            <a:endParaRPr lang="en-PH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Rectangle 6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6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75651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PH" b="1" dirty="0" smtClean="0"/>
              <a:t>Molloy &amp; Manning-Courtney (2003)</a:t>
            </a:r>
            <a:endParaRPr lang="en-PH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/>
          <a:lstStyle/>
          <a:p>
            <a:r>
              <a:rPr lang="en-PH" dirty="0" smtClean="0"/>
              <a:t>Investigated the prevalence of GI symptoms in children with ASD</a:t>
            </a:r>
          </a:p>
          <a:p>
            <a:r>
              <a:rPr lang="en-PH" dirty="0" smtClean="0"/>
              <a:t>Participants’ age: 24 -96 months (N=137)</a:t>
            </a:r>
          </a:p>
          <a:p>
            <a:r>
              <a:rPr lang="en-PH" dirty="0" smtClean="0"/>
              <a:t>Medical records</a:t>
            </a:r>
          </a:p>
          <a:p>
            <a:r>
              <a:rPr lang="en-PH" b="1" dirty="0" smtClean="0"/>
              <a:t>24% of the participants had a history of at least one GI symptom. No association was found between GI symptoms and developmental regression. </a:t>
            </a:r>
            <a:endParaRPr lang="en-PH" b="1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Rectangle 6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7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29547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8229600" cy="1143000"/>
          </a:xfrm>
        </p:spPr>
        <p:txBody>
          <a:bodyPr/>
          <a:lstStyle/>
          <a:p>
            <a:r>
              <a:rPr lang="en-PH" b="1" dirty="0" smtClean="0"/>
              <a:t>Hansen et al. (2008)</a:t>
            </a:r>
            <a:endParaRPr lang="en-PH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PH" dirty="0" smtClean="0"/>
              <a:t>Examined the prevalence of regressive autism and associated demographic, medical and developmental factors</a:t>
            </a:r>
          </a:p>
          <a:p>
            <a:r>
              <a:rPr lang="en-PH" dirty="0" smtClean="0"/>
              <a:t>Participants’ age: 2 – 5 years (N=333)</a:t>
            </a:r>
          </a:p>
          <a:p>
            <a:r>
              <a:rPr lang="en-PH" dirty="0" smtClean="0"/>
              <a:t>CHARGE gastrointestinal history form and CHARGE sleep history form</a:t>
            </a:r>
          </a:p>
          <a:p>
            <a:r>
              <a:rPr lang="en-PH" b="1" dirty="0" smtClean="0"/>
              <a:t>No statistically significant differences were found between children with/without regressive autism in term of GI symptoms &amp; sleep problems</a:t>
            </a:r>
          </a:p>
          <a:p>
            <a:endParaRPr lang="en-PH" b="1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Rectangle 6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8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9580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229600" cy="1143000"/>
          </a:xfrm>
        </p:spPr>
        <p:txBody>
          <a:bodyPr/>
          <a:lstStyle/>
          <a:p>
            <a:r>
              <a:rPr lang="en-PH" b="1" dirty="0" smtClean="0"/>
              <a:t>Valicenti-McDermott et al. (2008)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/>
          <a:lstStyle/>
          <a:p>
            <a:r>
              <a:rPr lang="en-PH" dirty="0" smtClean="0"/>
              <a:t>Investigated GI symptoms &amp; language regression</a:t>
            </a:r>
          </a:p>
          <a:p>
            <a:r>
              <a:rPr lang="en-PH" dirty="0" smtClean="0"/>
              <a:t>Participants’ age: 1 – 18 years (N=100)</a:t>
            </a:r>
          </a:p>
          <a:p>
            <a:r>
              <a:rPr lang="en-PH" dirty="0" smtClean="0"/>
              <a:t>Gastrointestinal interview</a:t>
            </a:r>
          </a:p>
          <a:p>
            <a:r>
              <a:rPr lang="en-PH" b="1" dirty="0" smtClean="0"/>
              <a:t>Children with language regression had more GI problems than those without language </a:t>
            </a:r>
            <a:r>
              <a:rPr lang="en-PH" b="1" dirty="0" smtClean="0"/>
              <a:t>regression.</a:t>
            </a:r>
            <a:endParaRPr lang="en-PH" b="1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5" name="Rectangle 4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9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65244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b="1" dirty="0" smtClean="0"/>
              <a:t>Ibrahim et al. (2009)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PH" dirty="0" smtClean="0"/>
              <a:t>Compared children with ASD and GI symptoms to matched control participants</a:t>
            </a:r>
          </a:p>
          <a:p>
            <a:r>
              <a:rPr lang="en-PH" dirty="0" smtClean="0"/>
              <a:t>Participants’ age: up to 18 years </a:t>
            </a:r>
          </a:p>
          <a:p>
            <a:r>
              <a:rPr lang="en-PH" dirty="0" smtClean="0"/>
              <a:t>N = 363 ( 121 case participants and 2 controls per case participants)</a:t>
            </a:r>
          </a:p>
          <a:p>
            <a:r>
              <a:rPr lang="en-PH" dirty="0" smtClean="0"/>
              <a:t>Medical records</a:t>
            </a:r>
          </a:p>
          <a:p>
            <a:r>
              <a:rPr lang="en-PH" b="1" dirty="0" smtClean="0"/>
              <a:t>No significant association found between ASD and GI symptoms except more children with ASD had constipation and feeding issues.</a:t>
            </a:r>
          </a:p>
          <a:p>
            <a:endParaRPr lang="en-PH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10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16948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b="1" dirty="0" smtClean="0"/>
              <a:t>Nikolov et al. (2009)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PH" dirty="0" smtClean="0"/>
              <a:t>Evaluated GI symptoms in children with pervasive developmental disorders</a:t>
            </a:r>
          </a:p>
          <a:p>
            <a:r>
              <a:rPr lang="en-PH" dirty="0" smtClean="0"/>
              <a:t>Participants’ age: 5 – 17 years (N=172)</a:t>
            </a:r>
          </a:p>
          <a:p>
            <a:r>
              <a:rPr lang="en-PH" dirty="0" smtClean="0"/>
              <a:t>Medical history</a:t>
            </a:r>
          </a:p>
          <a:p>
            <a:r>
              <a:rPr lang="en-PH" b="1" dirty="0" smtClean="0"/>
              <a:t>Those with GI symptoms were no different from those without GI symptoms in terms of adaptive functioning or autism symptom severity.</a:t>
            </a:r>
          </a:p>
          <a:p>
            <a:r>
              <a:rPr lang="en-PH" b="1" dirty="0" smtClean="0"/>
              <a:t>Those with GI symptoms showed greater irritability, anxiety and social withdrawal. </a:t>
            </a:r>
            <a:endParaRPr lang="en-PH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11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69754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Wang et al. (2011)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PH" dirty="0" smtClean="0"/>
              <a:t>Compared children with ASD to their siblings in relation to GI symptoms</a:t>
            </a:r>
          </a:p>
          <a:p>
            <a:r>
              <a:rPr lang="en-PH" dirty="0" smtClean="0"/>
              <a:t>Participants’ age: 1 – 18 years </a:t>
            </a:r>
          </a:p>
          <a:p>
            <a:r>
              <a:rPr lang="en-PH" dirty="0" smtClean="0"/>
              <a:t>N = 752 (589 participants with ASD and 163 of their siblings in the control group)</a:t>
            </a:r>
          </a:p>
          <a:p>
            <a:r>
              <a:rPr lang="en-PH" dirty="0" smtClean="0"/>
              <a:t>Structured medical history interview</a:t>
            </a:r>
          </a:p>
          <a:p>
            <a:r>
              <a:rPr lang="en-PH" b="1" dirty="0" smtClean="0"/>
              <a:t>More GI symptoms in children with ASD than their typically developing siblings.</a:t>
            </a:r>
          </a:p>
          <a:p>
            <a:r>
              <a:rPr lang="en-PH" b="1" dirty="0" smtClean="0"/>
              <a:t>Increased autism symptom severity was associated with higher odds of GI </a:t>
            </a:r>
            <a:r>
              <a:rPr lang="en-PH" b="1" dirty="0" smtClean="0"/>
              <a:t>problem.</a:t>
            </a:r>
            <a:endParaRPr lang="en-PH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12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95302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Gorrindo et al. (2012)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PH" dirty="0" smtClean="0"/>
              <a:t>Compared 3 groups: ASD + GI symptoms; ASD + no GI symptoms; and, GI symptoms only</a:t>
            </a:r>
          </a:p>
          <a:p>
            <a:r>
              <a:rPr lang="en-PH" dirty="0" smtClean="0"/>
              <a:t>Participants’ age: 5 – 17 years (N=121)</a:t>
            </a:r>
          </a:p>
          <a:p>
            <a:r>
              <a:rPr lang="en-PH" dirty="0" smtClean="0"/>
              <a:t>Clinical evaluation by pediatric gastroenterologists</a:t>
            </a:r>
          </a:p>
          <a:p>
            <a:r>
              <a:rPr lang="en-PH" b="1" dirty="0" smtClean="0"/>
              <a:t>Constipation was the most common GI problem in ASD.</a:t>
            </a:r>
          </a:p>
          <a:p>
            <a:r>
              <a:rPr lang="en-PH" b="1" dirty="0" smtClean="0"/>
              <a:t>Constipation was associated with younger age, increased social impairment and lack of expressive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13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83527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Masurek et al. (2013)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PH" dirty="0" smtClean="0"/>
              <a:t>Investigating the relationship between GI symptoms, anxiety and sensory over-reponsivity</a:t>
            </a:r>
          </a:p>
          <a:p>
            <a:r>
              <a:rPr lang="en-PH" dirty="0" smtClean="0"/>
              <a:t>Participants’ age: 2 – 17 years (N=2973)</a:t>
            </a:r>
          </a:p>
          <a:p>
            <a:r>
              <a:rPr lang="en-PH" dirty="0" smtClean="0"/>
              <a:t>GI symptom inventory questionnaire (Autism Treatment Network, 2005)</a:t>
            </a:r>
          </a:p>
          <a:p>
            <a:r>
              <a:rPr lang="en-PH" b="1" dirty="0" smtClean="0"/>
              <a:t>Children with each type of GI symptom had significantly higher rates of anxiety and sensory over-responsivity.</a:t>
            </a: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14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92050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b="1" dirty="0" smtClean="0"/>
              <a:t>What were the most common GI symptoms reported?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PH" dirty="0" smtClean="0"/>
              <a:t>Chronic constipation</a:t>
            </a:r>
          </a:p>
          <a:p>
            <a:pPr marL="514350" indent="-514350">
              <a:buAutoNum type="arabicPeriod"/>
            </a:pPr>
            <a:r>
              <a:rPr lang="en-PH" dirty="0" smtClean="0"/>
              <a:t>Diarrhea</a:t>
            </a:r>
          </a:p>
          <a:p>
            <a:pPr marL="514350" indent="-514350">
              <a:buAutoNum type="arabicPeriod"/>
            </a:pPr>
            <a:r>
              <a:rPr lang="en-PH" dirty="0" smtClean="0"/>
              <a:t>Abdominal pain</a:t>
            </a:r>
          </a:p>
          <a:p>
            <a:pPr marL="514350" indent="-514350">
              <a:buAutoNum type="arabicPeriod"/>
            </a:pPr>
            <a:r>
              <a:rPr lang="en-PH" dirty="0" smtClean="0"/>
              <a:t>GI inflammation – reflux, bloody stools, vomiting, and gaseousness</a:t>
            </a:r>
            <a:endParaRPr lang="en-PH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4648200"/>
            <a:ext cx="8077200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PH" sz="3200" dirty="0" smtClean="0"/>
              <a:t>The reported prevalence of GI abnormalities in individuals with ASD ranges from 9% to 91% across different studies (Hsiao, 2014).</a:t>
            </a:r>
            <a:endParaRPr lang="en-PH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63362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 smtClean="0"/>
              <a:t>Hsiao EY, 2014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94337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76350"/>
            <a:ext cx="5257800" cy="529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/>
              <a:t>Gastrointestinal influences on symptoms of ASD</a:t>
            </a:r>
            <a:endParaRPr lang="en-PH" dirty="0"/>
          </a:p>
        </p:txBody>
      </p:sp>
      <p:sp>
        <p:nvSpPr>
          <p:cNvPr id="4" name="TextBox 3"/>
          <p:cNvSpPr txBox="1"/>
          <p:nvPr/>
        </p:nvSpPr>
        <p:spPr>
          <a:xfrm>
            <a:off x="7162800" y="6172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 smtClean="0"/>
              <a:t>Hsiao EY, 2014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0143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9600"/>
            <a:ext cx="8229600" cy="5867400"/>
          </a:xfrm>
        </p:spPr>
        <p:txBody>
          <a:bodyPr>
            <a:normAutofit/>
          </a:bodyPr>
          <a:lstStyle/>
          <a:p>
            <a:r>
              <a:rPr lang="en-PH" dirty="0" smtClean="0"/>
              <a:t>GI issues that result in distress or discomfort can potentiate problem behaviors such as abnormal mouthing, self injury to the abdomen, vocal groaning, or screaming</a:t>
            </a:r>
          </a:p>
          <a:p>
            <a:endParaRPr lang="en-PH" dirty="0" smtClean="0"/>
          </a:p>
          <a:p>
            <a:r>
              <a:rPr lang="en-PH" dirty="0" smtClean="0"/>
              <a:t>Casein- and gluten-free diet (CFGF)</a:t>
            </a:r>
          </a:p>
          <a:p>
            <a:endParaRPr lang="en-PH" dirty="0" smtClean="0"/>
          </a:p>
          <a:p>
            <a:r>
              <a:rPr lang="en-PH" dirty="0" smtClean="0"/>
              <a:t>The utility of CFGF diet to treat co symptoms of autism is largely derived from anecdotal accounts and lacks empirical support from well-designed scientific studies (Hsiao, 2014)</a:t>
            </a:r>
            <a:endParaRPr lang="en-PH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17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97835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4406900"/>
            <a:ext cx="7772400" cy="1362075"/>
          </a:xfrm>
        </p:spPr>
        <p:txBody>
          <a:bodyPr/>
          <a:lstStyle/>
          <a:p>
            <a:r>
              <a:rPr lang="en-PH" dirty="0" smtClean="0"/>
              <a:t>Managing constipation </a:t>
            </a:r>
            <a:endParaRPr lang="en-PH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Rectangle 6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18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64083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What is constipation?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Hard stools</a:t>
            </a:r>
          </a:p>
          <a:p>
            <a:r>
              <a:rPr lang="en-PH" dirty="0" smtClean="0"/>
              <a:t>Pain or trouble passing stool</a:t>
            </a:r>
          </a:p>
          <a:p>
            <a:r>
              <a:rPr lang="en-PH" dirty="0" smtClean="0"/>
              <a:t>Less than three stools per week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19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46699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How to manage constipation?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PH" dirty="0" smtClean="0"/>
              <a:t>Diet changes</a:t>
            </a:r>
          </a:p>
          <a:p>
            <a:pPr marL="0" indent="0">
              <a:buNone/>
            </a:pPr>
            <a:r>
              <a:rPr lang="en-PH" dirty="0"/>
              <a:t> 	</a:t>
            </a:r>
            <a:r>
              <a:rPr lang="en-PH" dirty="0" smtClean="0"/>
              <a:t>- Increase fiber intake</a:t>
            </a:r>
          </a:p>
          <a:p>
            <a:pPr marL="0" indent="0">
              <a:buNone/>
            </a:pPr>
            <a:r>
              <a:rPr lang="en-PH" dirty="0"/>
              <a:t>	</a:t>
            </a:r>
            <a:r>
              <a:rPr lang="en-PH" dirty="0" smtClean="0"/>
              <a:t>- Increase fluid intake</a:t>
            </a:r>
          </a:p>
          <a:p>
            <a:pPr marL="0" indent="0">
              <a:buNone/>
            </a:pPr>
            <a:endParaRPr lang="en-PH" dirty="0"/>
          </a:p>
          <a:p>
            <a:pPr marL="0" indent="0">
              <a:buNone/>
            </a:pPr>
            <a:r>
              <a:rPr lang="en-PH" dirty="0" smtClean="0"/>
              <a:t>2. Behavior changes</a:t>
            </a:r>
          </a:p>
          <a:p>
            <a:pPr marL="0" indent="0">
              <a:buNone/>
            </a:pPr>
            <a:r>
              <a:rPr lang="en-PH" dirty="0"/>
              <a:t>	</a:t>
            </a:r>
            <a:r>
              <a:rPr lang="en-PH" dirty="0" smtClean="0"/>
              <a:t>- Regular exercise</a:t>
            </a:r>
          </a:p>
          <a:p>
            <a:pPr marL="0" indent="0">
              <a:buNone/>
            </a:pPr>
            <a:endParaRPr lang="en-PH" dirty="0"/>
          </a:p>
          <a:p>
            <a:pPr marL="0" indent="0">
              <a:buNone/>
            </a:pPr>
            <a:r>
              <a:rPr lang="en-PH" dirty="0" smtClean="0"/>
              <a:t>3. Use of prescribed medicines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20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02539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"/>
            <a:ext cx="4191000" cy="632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57400" y="0"/>
            <a:ext cx="4953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14463"/>
            <a:ext cx="8572500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21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3700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08" y="1337529"/>
            <a:ext cx="4604392" cy="3310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762000"/>
            <a:ext cx="4191000" cy="47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0" y="6183868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dirty="0"/>
              <a:t>Autism Speaks Autism Treatment </a:t>
            </a:r>
            <a:r>
              <a:rPr lang="en-PH" dirty="0" smtClean="0"/>
              <a:t>Network Parents’ Tool Kit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06568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06900"/>
            <a:ext cx="7772400" cy="1362075"/>
          </a:xfrm>
        </p:spPr>
        <p:txBody>
          <a:bodyPr/>
          <a:lstStyle/>
          <a:p>
            <a:r>
              <a:rPr lang="en-PH" dirty="0" smtClean="0"/>
              <a:t>Feeding problems</a:t>
            </a:r>
            <a:endParaRPr lang="en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5" name="Rectangle 4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23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29968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/>
              <a:t>Why the concern over </a:t>
            </a:r>
            <a:br>
              <a:rPr lang="en-PH" dirty="0" smtClean="0"/>
            </a:br>
            <a:r>
              <a:rPr lang="en-PH" dirty="0" smtClean="0"/>
              <a:t>feeding problems?</a:t>
            </a:r>
            <a:endParaRPr lang="en-PH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PH" dirty="0"/>
              <a:t>Children </a:t>
            </a:r>
            <a:r>
              <a:rPr lang="en-PH" dirty="0" smtClean="0"/>
              <a:t>diagnosed </a:t>
            </a:r>
            <a:r>
              <a:rPr lang="en-PH" dirty="0"/>
              <a:t>with autism and </a:t>
            </a:r>
            <a:r>
              <a:rPr lang="en-PH" dirty="0" smtClean="0"/>
              <a:t>PDD would </a:t>
            </a:r>
            <a:r>
              <a:rPr lang="en-PH" dirty="0"/>
              <a:t>often be fussy eaters</a:t>
            </a:r>
            <a:r>
              <a:rPr lang="en-PH" dirty="0" smtClean="0"/>
              <a:t>.</a:t>
            </a:r>
          </a:p>
          <a:p>
            <a:r>
              <a:rPr lang="en-PH" dirty="0"/>
              <a:t>Fussy eaters dislike certain food textures, which may lead to a limited array of accepted food for consumption</a:t>
            </a:r>
            <a:r>
              <a:rPr lang="en-PH" dirty="0" smtClean="0"/>
              <a:t>.</a:t>
            </a:r>
          </a:p>
          <a:p>
            <a:r>
              <a:rPr lang="en-PH" dirty="0"/>
              <a:t>It’s a behavior that leads to undernutrition, growth failure, </a:t>
            </a:r>
            <a:r>
              <a:rPr lang="en-PH" dirty="0" smtClean="0"/>
              <a:t>overweight, micronutrient </a:t>
            </a:r>
            <a:r>
              <a:rPr lang="en-PH" dirty="0"/>
              <a:t>deficiencies, and osteopenia especially for children with neurologically disabilities (Marchand, V. </a:t>
            </a:r>
            <a:r>
              <a:rPr lang="en-PH" dirty="0" smtClean="0"/>
              <a:t>et al</a:t>
            </a:r>
            <a:r>
              <a:rPr lang="en-PH" dirty="0"/>
              <a:t>., 2006).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24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62826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Schreck, Williams et al. (2004)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To compare eating behavior in children with and without autism</a:t>
            </a:r>
          </a:p>
          <a:p>
            <a:r>
              <a:rPr lang="en-PH" dirty="0" smtClean="0"/>
              <a:t>Participants’ age: 7 – 9.5 years (N=436)</a:t>
            </a:r>
          </a:p>
          <a:p>
            <a:r>
              <a:rPr lang="en-PH" dirty="0" smtClean="0"/>
              <a:t>Children’s Eating Behavior Inventory (Archer et al., 1991</a:t>
            </a:r>
            <a:r>
              <a:rPr lang="en-PH" dirty="0" smtClean="0"/>
              <a:t>)</a:t>
            </a:r>
          </a:p>
          <a:p>
            <a:r>
              <a:rPr lang="en-PH" b="1" dirty="0" smtClean="0"/>
              <a:t>Children with autism have significantly more feeding problems and eat a narrower range of foods than children without autism.</a:t>
            </a:r>
            <a:endParaRPr lang="en-PH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25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25852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Fodstad and Matson (2008)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PH" dirty="0" smtClean="0"/>
              <a:t>To compare feeding &amp; mealtime problems in adults with intellectual disabilities </a:t>
            </a:r>
            <a:r>
              <a:rPr lang="en-PH" dirty="0" smtClean="0"/>
              <a:t>(ID) with </a:t>
            </a:r>
            <a:r>
              <a:rPr lang="en-PH" dirty="0" smtClean="0"/>
              <a:t>and without autism</a:t>
            </a:r>
          </a:p>
          <a:p>
            <a:r>
              <a:rPr lang="en-PH" dirty="0" smtClean="0"/>
              <a:t>Participants’ age: 18 – 69 years (N=60)</a:t>
            </a:r>
          </a:p>
          <a:p>
            <a:r>
              <a:rPr lang="en-PH" dirty="0" smtClean="0"/>
              <a:t>Screening tool of feeding problems (Matson &amp; Khun, 2001)</a:t>
            </a:r>
          </a:p>
          <a:p>
            <a:r>
              <a:rPr lang="en-PH" b="1" dirty="0" smtClean="0"/>
              <a:t>Those with ASD + ID displayed more behaviorally-based feeding problems, such as food selectivity and refusal related difficulties compared to those with ID </a:t>
            </a:r>
            <a:r>
              <a:rPr lang="en-PH" b="1" dirty="0" smtClean="0"/>
              <a:t>alone.</a:t>
            </a:r>
            <a:endParaRPr lang="en-PH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26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58907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Bardini et al. (2010)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To compare food selectivity in children with ASD and typically developing children</a:t>
            </a:r>
          </a:p>
          <a:p>
            <a:r>
              <a:rPr lang="en-PH" dirty="0" smtClean="0"/>
              <a:t>Participants’ age: 3 – 11 years (N=111)</a:t>
            </a:r>
          </a:p>
          <a:p>
            <a:r>
              <a:rPr lang="en-PH" dirty="0" smtClean="0"/>
              <a:t>Modified version of Youth/Adolescent FFQ (Field et al., 1999)</a:t>
            </a:r>
          </a:p>
          <a:p>
            <a:r>
              <a:rPr lang="en-PH" b="1" dirty="0" smtClean="0"/>
              <a:t>Children with ASD exhibited more food refusal and had a more limited food repertoire than typically developing </a:t>
            </a:r>
            <a:r>
              <a:rPr lang="en-PH" b="1" dirty="0" smtClean="0"/>
              <a:t>children.</a:t>
            </a:r>
            <a:endParaRPr lang="en-PH" b="1" dirty="0" smtClean="0"/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27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0818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Sharp et al. (2013)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PH" dirty="0" smtClean="0"/>
              <a:t>To assess feeding problem using multi-method assessment</a:t>
            </a:r>
          </a:p>
          <a:p>
            <a:r>
              <a:rPr lang="en-PH" dirty="0" smtClean="0"/>
              <a:t>Participants’ age: 3 – 8 years (N=30)</a:t>
            </a:r>
          </a:p>
          <a:p>
            <a:r>
              <a:rPr lang="en-PH" dirty="0" smtClean="0"/>
              <a:t>Food Preference Inventory Brief Autism Mealtime Behavior Inventory (BAMBI) (Lukens &amp; Linscheid, 2008) and standardized mealtime observation</a:t>
            </a:r>
          </a:p>
          <a:p>
            <a:r>
              <a:rPr lang="en-PH" b="1" dirty="0" smtClean="0"/>
              <a:t>Increased food selectivity was positively correlated with problem behaviors during </a:t>
            </a:r>
            <a:r>
              <a:rPr lang="en-PH" b="1" dirty="0" smtClean="0"/>
              <a:t>observation.</a:t>
            </a:r>
            <a:endParaRPr lang="en-PH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28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8765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1600200"/>
            <a:ext cx="44196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PH" sz="4000" dirty="0" smtClean="0"/>
              <a:t>Feeding problems</a:t>
            </a:r>
            <a:endParaRPr lang="en-PH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362200" y="4321314"/>
            <a:ext cx="44196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PH" sz="4000" dirty="0" smtClean="0"/>
              <a:t>Weight problems</a:t>
            </a:r>
            <a:endParaRPr lang="en-PH" sz="4000" dirty="0"/>
          </a:p>
        </p:txBody>
      </p:sp>
      <p:sp>
        <p:nvSpPr>
          <p:cNvPr id="6" name="Down Arrow 5"/>
          <p:cNvSpPr/>
          <p:nvPr/>
        </p:nvSpPr>
        <p:spPr>
          <a:xfrm>
            <a:off x="4114800" y="2590800"/>
            <a:ext cx="914400" cy="1524000"/>
          </a:xfrm>
          <a:prstGeom prst="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8" name="TextBox 7"/>
          <p:cNvSpPr txBox="1"/>
          <p:nvPr/>
        </p:nvSpPr>
        <p:spPr>
          <a:xfrm>
            <a:off x="5257800" y="2819400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5400" b="1" dirty="0" smtClean="0"/>
              <a:t>???</a:t>
            </a:r>
            <a:endParaRPr lang="en-PH" sz="5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29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22575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Broder-Fingert et al. (2014)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PH" dirty="0" smtClean="0"/>
              <a:t>To compare </a:t>
            </a:r>
            <a:r>
              <a:rPr lang="en-PH" dirty="0"/>
              <a:t>the prevalence of </a:t>
            </a:r>
            <a:r>
              <a:rPr lang="en-PH" dirty="0" smtClean="0"/>
              <a:t>overweight and </a:t>
            </a:r>
            <a:r>
              <a:rPr lang="en-PH" dirty="0"/>
              <a:t>obesity in </a:t>
            </a:r>
            <a:r>
              <a:rPr lang="en-PH" dirty="0" smtClean="0"/>
              <a:t>children with ASD to </a:t>
            </a:r>
            <a:r>
              <a:rPr lang="en-PH" dirty="0"/>
              <a:t>those </a:t>
            </a:r>
            <a:r>
              <a:rPr lang="en-PH" dirty="0" smtClean="0"/>
              <a:t>without ASD</a:t>
            </a:r>
            <a:r>
              <a:rPr lang="en-PH" dirty="0"/>
              <a:t>, who acted as control </a:t>
            </a:r>
            <a:r>
              <a:rPr lang="en-PH" dirty="0" smtClean="0"/>
              <a:t>subjects.</a:t>
            </a:r>
          </a:p>
          <a:p>
            <a:r>
              <a:rPr lang="en-PH" dirty="0" smtClean="0"/>
              <a:t>Participants’ age: 2 – 20 years (N=6672)</a:t>
            </a:r>
          </a:p>
          <a:p>
            <a:r>
              <a:rPr lang="en-PH" dirty="0" smtClean="0"/>
              <a:t>Calculated </a:t>
            </a:r>
            <a:r>
              <a:rPr lang="en-PH" dirty="0"/>
              <a:t>age-adjusted, sex-adjusted body mass </a:t>
            </a:r>
            <a:r>
              <a:rPr lang="en-PH" dirty="0" smtClean="0"/>
              <a:t>index and </a:t>
            </a:r>
            <a:r>
              <a:rPr lang="en-PH" dirty="0"/>
              <a:t>classified children as overweight (body mass index </a:t>
            </a:r>
            <a:r>
              <a:rPr lang="en-PH" dirty="0" smtClean="0"/>
              <a:t>85</a:t>
            </a:r>
            <a:r>
              <a:rPr lang="en-PH" baseline="30000" dirty="0" smtClean="0"/>
              <a:t>th</a:t>
            </a:r>
            <a:r>
              <a:rPr lang="en-PH" dirty="0" smtClean="0"/>
              <a:t> to 95</a:t>
            </a:r>
            <a:r>
              <a:rPr lang="en-PH" baseline="30000" dirty="0" smtClean="0"/>
              <a:t>th</a:t>
            </a:r>
            <a:r>
              <a:rPr lang="en-PH" dirty="0" smtClean="0"/>
              <a:t>  </a:t>
            </a:r>
            <a:r>
              <a:rPr lang="en-PH" dirty="0"/>
              <a:t>percentile) or obese </a:t>
            </a:r>
            <a:r>
              <a:rPr lang="en-PH" dirty="0" smtClean="0"/>
              <a:t>(</a:t>
            </a:r>
            <a:r>
              <a:rPr lang="en-PH" u="sng" dirty="0" smtClean="0"/>
              <a:t>&gt;</a:t>
            </a:r>
            <a:r>
              <a:rPr lang="en-PH" dirty="0" smtClean="0"/>
              <a:t> 95th </a:t>
            </a:r>
            <a:r>
              <a:rPr lang="en-PH" dirty="0"/>
              <a:t>percentile</a:t>
            </a:r>
            <a:r>
              <a:rPr lang="en-PH" dirty="0" smtClean="0"/>
              <a:t>).</a:t>
            </a:r>
          </a:p>
          <a:p>
            <a:r>
              <a:rPr lang="en-PH" b="1" dirty="0"/>
              <a:t>Compared to control subjects, children with </a:t>
            </a:r>
            <a:r>
              <a:rPr lang="en-PH" b="1" dirty="0" smtClean="0"/>
              <a:t>autism and Asperger </a:t>
            </a:r>
            <a:r>
              <a:rPr lang="en-PH" b="1" dirty="0"/>
              <a:t>syndrome had significantly higher odds of </a:t>
            </a:r>
            <a:r>
              <a:rPr lang="en-PH" b="1" dirty="0" smtClean="0"/>
              <a:t>overweight and obesity.</a:t>
            </a:r>
            <a:endParaRPr lang="en-PH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30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32166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Curtin et al. (2014)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r>
              <a:rPr lang="en-PH" dirty="0" smtClean="0"/>
              <a:t>To </a:t>
            </a:r>
            <a:r>
              <a:rPr lang="en-PH" dirty="0"/>
              <a:t>summarize the </a:t>
            </a:r>
            <a:r>
              <a:rPr lang="en-PH" dirty="0" smtClean="0"/>
              <a:t>literature on </a:t>
            </a:r>
            <a:r>
              <a:rPr lang="en-PH" dirty="0"/>
              <a:t>the prevalence of, and risk factors for, obesity in ASD</a:t>
            </a:r>
            <a:r>
              <a:rPr lang="en-PH" dirty="0" smtClean="0"/>
              <a:t>.</a:t>
            </a:r>
          </a:p>
          <a:p>
            <a:endParaRPr lang="en-PH" dirty="0" smtClean="0"/>
          </a:p>
          <a:p>
            <a:r>
              <a:rPr lang="en-PH" dirty="0"/>
              <a:t>A literature search was undertaken using electronic </a:t>
            </a:r>
            <a:r>
              <a:rPr lang="en-PH" dirty="0" smtClean="0"/>
              <a:t>databases of </a:t>
            </a:r>
            <a:r>
              <a:rPr lang="en-PH" dirty="0"/>
              <a:t>PubMed, Google Scholar, Ovid, and </a:t>
            </a:r>
            <a:r>
              <a:rPr lang="en-PH" dirty="0" smtClean="0"/>
              <a:t>MEDLINE to </a:t>
            </a:r>
            <a:r>
              <a:rPr lang="en-PH" dirty="0"/>
              <a:t>locate relevant literature published in English in </a:t>
            </a:r>
            <a:r>
              <a:rPr lang="en-PH" dirty="0" smtClean="0"/>
              <a:t>the last </a:t>
            </a:r>
            <a:r>
              <a:rPr lang="en-PH" dirty="0"/>
              <a:t>25 years</a:t>
            </a:r>
            <a:r>
              <a:rPr lang="en-PH" dirty="0" smtClean="0"/>
              <a:t>.</a:t>
            </a:r>
          </a:p>
          <a:p>
            <a:endParaRPr lang="en-PH" dirty="0" smtClean="0"/>
          </a:p>
          <a:p>
            <a:r>
              <a:rPr lang="en-PH" b="1" dirty="0" smtClean="0"/>
              <a:t>The </a:t>
            </a:r>
            <a:r>
              <a:rPr lang="en-PH" b="1" dirty="0"/>
              <a:t>prevalence of obesity in children with </a:t>
            </a:r>
            <a:r>
              <a:rPr lang="en-PH" b="1" dirty="0" smtClean="0"/>
              <a:t>ASD </a:t>
            </a:r>
            <a:r>
              <a:rPr lang="en-PH" b="1" dirty="0"/>
              <a:t>is at least as </a:t>
            </a:r>
            <a:r>
              <a:rPr lang="en-PH" b="1" dirty="0" smtClean="0"/>
              <a:t>high as </a:t>
            </a:r>
            <a:r>
              <a:rPr lang="en-PH" b="1" dirty="0"/>
              <a:t>that seen in typically developing children. Many of the risk factors for children with ASD are likely the same </a:t>
            </a:r>
            <a:r>
              <a:rPr lang="en-PH" b="1" dirty="0" smtClean="0"/>
              <a:t>as for </a:t>
            </a:r>
            <a:r>
              <a:rPr lang="en-PH" b="1" dirty="0"/>
              <a:t>typically developing </a:t>
            </a:r>
            <a:r>
              <a:rPr lang="en-PH" b="1" dirty="0" smtClean="0"/>
              <a:t>children.</a:t>
            </a:r>
            <a:endParaRPr lang="en-PH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31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17552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</p:spPr>
        <p:txBody>
          <a:bodyPr/>
          <a:lstStyle/>
          <a:p>
            <a:r>
              <a:rPr lang="en-PH" dirty="0" smtClean="0"/>
              <a:t>Children wit ASD may be more vulnerable </a:t>
            </a:r>
            <a:r>
              <a:rPr lang="en-PH" dirty="0"/>
              <a:t>to additional risk factors not shared by children in the </a:t>
            </a:r>
            <a:r>
              <a:rPr lang="en-PH" dirty="0" smtClean="0"/>
              <a:t>general population</a:t>
            </a:r>
            <a:r>
              <a:rPr lang="en-PH" dirty="0"/>
              <a:t>, including psychopharmacological treatment, genetics, disordered sleep, atypical eating patterns, </a:t>
            </a:r>
            <a:r>
              <a:rPr lang="en-PH" dirty="0" smtClean="0"/>
              <a:t>and challenges </a:t>
            </a:r>
            <a:r>
              <a:rPr lang="en-PH" dirty="0"/>
              <a:t>for engaging in sufficient physical activity.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32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82068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4406900"/>
            <a:ext cx="7772400" cy="1362075"/>
          </a:xfrm>
        </p:spPr>
        <p:txBody>
          <a:bodyPr/>
          <a:lstStyle/>
          <a:p>
            <a:r>
              <a:rPr lang="en-PH" dirty="0" smtClean="0"/>
              <a:t>Managing feeding problems</a:t>
            </a:r>
            <a:endParaRPr lang="en-PH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A5002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Rectangle 6"/>
          <p:cNvSpPr/>
          <p:nvPr/>
        </p:nvSpPr>
        <p:spPr>
          <a:xfrm>
            <a:off x="228600" y="0"/>
            <a:ext cx="228600" cy="685800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33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30477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/>
              <a:t>What can be done at home to help with feeding issues?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525963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PH" dirty="0" smtClean="0"/>
              <a:t>Set </a:t>
            </a:r>
            <a:r>
              <a:rPr lang="en-PH" dirty="0"/>
              <a:t>a </a:t>
            </a:r>
            <a:r>
              <a:rPr lang="en-PH" dirty="0" smtClean="0"/>
              <a:t>feeding </a:t>
            </a:r>
            <a:r>
              <a:rPr lang="en-PH" dirty="0"/>
              <a:t>s</a:t>
            </a:r>
            <a:r>
              <a:rPr lang="en-PH" dirty="0" smtClean="0"/>
              <a:t>chedule </a:t>
            </a:r>
            <a:r>
              <a:rPr lang="en-PH" dirty="0"/>
              <a:t>and r</a:t>
            </a:r>
            <a:r>
              <a:rPr lang="en-PH" dirty="0" smtClean="0"/>
              <a:t>outine </a:t>
            </a:r>
          </a:p>
          <a:p>
            <a:pPr marL="514350" indent="-514350">
              <a:buAutoNum type="arabicPeriod"/>
            </a:pPr>
            <a:r>
              <a:rPr lang="en-PH" dirty="0"/>
              <a:t>Avoid </a:t>
            </a:r>
            <a:r>
              <a:rPr lang="en-PH" dirty="0" smtClean="0"/>
              <a:t>all </a:t>
            </a:r>
            <a:r>
              <a:rPr lang="en-PH" dirty="0"/>
              <a:t>d</a:t>
            </a:r>
            <a:r>
              <a:rPr lang="en-PH" dirty="0" smtClean="0"/>
              <a:t>ay </a:t>
            </a:r>
            <a:r>
              <a:rPr lang="en-PH" dirty="0"/>
              <a:t>e</a:t>
            </a:r>
            <a:r>
              <a:rPr lang="en-PH" dirty="0" smtClean="0"/>
              <a:t>ating</a:t>
            </a:r>
          </a:p>
          <a:p>
            <a:pPr marL="514350" indent="-514350">
              <a:buAutoNum type="arabicPeriod"/>
            </a:pPr>
            <a:r>
              <a:rPr lang="en-PH" dirty="0"/>
              <a:t>Provide </a:t>
            </a:r>
            <a:r>
              <a:rPr lang="en-PH" dirty="0" smtClean="0"/>
              <a:t>comfortable </a:t>
            </a:r>
            <a:r>
              <a:rPr lang="en-PH" dirty="0"/>
              <a:t>and </a:t>
            </a:r>
            <a:r>
              <a:rPr lang="en-PH" dirty="0" smtClean="0"/>
              <a:t>supportive </a:t>
            </a:r>
            <a:r>
              <a:rPr lang="en-PH" dirty="0"/>
              <a:t>s</a:t>
            </a:r>
            <a:r>
              <a:rPr lang="en-PH" dirty="0" smtClean="0"/>
              <a:t>eating</a:t>
            </a:r>
          </a:p>
          <a:p>
            <a:pPr marL="514350" indent="-514350">
              <a:buAutoNum type="arabicPeriod"/>
            </a:pPr>
            <a:r>
              <a:rPr lang="en-PH" dirty="0"/>
              <a:t>Limit m</a:t>
            </a:r>
            <a:r>
              <a:rPr lang="en-PH" dirty="0" smtClean="0"/>
              <a:t>ealtime</a:t>
            </a:r>
          </a:p>
          <a:p>
            <a:pPr marL="514350" indent="-514350">
              <a:buAutoNum type="arabicPeriod"/>
            </a:pPr>
            <a:r>
              <a:rPr lang="en-PH" dirty="0"/>
              <a:t>Minimize d</a:t>
            </a:r>
            <a:r>
              <a:rPr lang="en-PH" dirty="0" smtClean="0"/>
              <a:t>istractions</a:t>
            </a:r>
          </a:p>
          <a:p>
            <a:pPr marL="514350" indent="-514350">
              <a:buAutoNum type="arabicPeriod"/>
            </a:pPr>
            <a:r>
              <a:rPr lang="en-PH" dirty="0"/>
              <a:t>Get </a:t>
            </a:r>
            <a:r>
              <a:rPr lang="en-PH" dirty="0" smtClean="0"/>
              <a:t>your </a:t>
            </a:r>
            <a:r>
              <a:rPr lang="en-PH" dirty="0"/>
              <a:t>c</a:t>
            </a:r>
            <a:r>
              <a:rPr lang="en-PH" dirty="0" smtClean="0"/>
              <a:t>hild </a:t>
            </a:r>
            <a:r>
              <a:rPr lang="en-PH" dirty="0"/>
              <a:t>i</a:t>
            </a:r>
            <a:r>
              <a:rPr lang="en-PH" dirty="0" smtClean="0"/>
              <a:t>nvolved</a:t>
            </a:r>
          </a:p>
          <a:p>
            <a:pPr marL="514350" indent="-514350">
              <a:buAutoNum type="arabicPeriod"/>
            </a:pPr>
            <a:r>
              <a:rPr lang="en-PH" dirty="0"/>
              <a:t>Practice </a:t>
            </a:r>
            <a:r>
              <a:rPr lang="en-PH" dirty="0" smtClean="0"/>
              <a:t>pleasant </a:t>
            </a:r>
            <a:r>
              <a:rPr lang="en-PH" dirty="0"/>
              <a:t>and </a:t>
            </a:r>
            <a:r>
              <a:rPr lang="en-PH" dirty="0" smtClean="0"/>
              <a:t>healthy </a:t>
            </a:r>
            <a:r>
              <a:rPr lang="en-PH" dirty="0"/>
              <a:t>e</a:t>
            </a:r>
            <a:r>
              <a:rPr lang="en-PH" dirty="0" smtClean="0"/>
              <a:t>ating </a:t>
            </a:r>
            <a:r>
              <a:rPr lang="en-PH" dirty="0"/>
              <a:t>b</a:t>
            </a:r>
            <a:r>
              <a:rPr lang="en-PH" dirty="0" smtClean="0"/>
              <a:t>ehaviors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34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77638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/>
              <a:t>What can be done at home to help with feeding issues?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4623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PH" dirty="0"/>
              <a:t>8. </a:t>
            </a:r>
            <a:r>
              <a:rPr lang="en-PH" dirty="0" smtClean="0"/>
              <a:t>  Reward </a:t>
            </a:r>
            <a:r>
              <a:rPr lang="en-PH" dirty="0"/>
              <a:t>p</a:t>
            </a:r>
            <a:r>
              <a:rPr lang="en-PH" dirty="0" smtClean="0"/>
              <a:t>ositive behaviors</a:t>
            </a:r>
          </a:p>
          <a:p>
            <a:pPr marL="0" indent="0">
              <a:buNone/>
            </a:pPr>
            <a:r>
              <a:rPr lang="en-PH" dirty="0" smtClean="0"/>
              <a:t>9</a:t>
            </a:r>
            <a:r>
              <a:rPr lang="en-PH" dirty="0"/>
              <a:t>. </a:t>
            </a:r>
            <a:r>
              <a:rPr lang="en-PH" dirty="0" smtClean="0"/>
              <a:t>  Ignore </a:t>
            </a:r>
            <a:r>
              <a:rPr lang="en-PH" dirty="0"/>
              <a:t>n</a:t>
            </a:r>
            <a:r>
              <a:rPr lang="en-PH" dirty="0" smtClean="0"/>
              <a:t>egative </a:t>
            </a:r>
            <a:r>
              <a:rPr lang="en-PH" dirty="0"/>
              <a:t>b</a:t>
            </a:r>
            <a:r>
              <a:rPr lang="en-PH" dirty="0" smtClean="0"/>
              <a:t>ehaviors</a:t>
            </a:r>
          </a:p>
          <a:p>
            <a:pPr marL="0" indent="0">
              <a:buNone/>
            </a:pPr>
            <a:r>
              <a:rPr lang="en-PH" dirty="0"/>
              <a:t>10. Remember the Rule of </a:t>
            </a:r>
            <a:r>
              <a:rPr lang="en-PH" dirty="0" smtClean="0"/>
              <a:t>3</a:t>
            </a:r>
          </a:p>
          <a:p>
            <a:pPr marL="0" indent="0">
              <a:buNone/>
            </a:pPr>
            <a:r>
              <a:rPr lang="en-PH" dirty="0"/>
              <a:t>11. </a:t>
            </a:r>
            <a:r>
              <a:rPr lang="en-PH" dirty="0" smtClean="0"/>
              <a:t>Aesthetic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35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2177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685800"/>
            <a:ext cx="8229600" cy="4525963"/>
          </a:xfrm>
        </p:spPr>
        <p:txBody>
          <a:bodyPr/>
          <a:lstStyle/>
          <a:p>
            <a:r>
              <a:rPr lang="en-PH" dirty="0"/>
              <a:t>Feeding can be </a:t>
            </a:r>
            <a:r>
              <a:rPr lang="en-PH" dirty="0" smtClean="0"/>
              <a:t>very stressful </a:t>
            </a:r>
            <a:r>
              <a:rPr lang="en-PH" dirty="0"/>
              <a:t>for the child and for the family. </a:t>
            </a:r>
            <a:endParaRPr lang="en-PH" dirty="0" smtClean="0"/>
          </a:p>
          <a:p>
            <a:endParaRPr lang="en-PH" dirty="0" smtClean="0"/>
          </a:p>
          <a:p>
            <a:r>
              <a:rPr lang="en-PH" dirty="0" smtClean="0"/>
              <a:t>Helping </a:t>
            </a:r>
            <a:r>
              <a:rPr lang="en-PH" dirty="0"/>
              <a:t>your child overcome feeding issues can be a long, </a:t>
            </a:r>
            <a:r>
              <a:rPr lang="en-PH" dirty="0" smtClean="0"/>
              <a:t>slow journey</a:t>
            </a:r>
            <a:r>
              <a:rPr lang="en-PH" dirty="0"/>
              <a:t>, but it is well worth the reward of better health and food flexibility.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35A1B-4E3A-43B2-A4DA-1856FC4D4DCC}" type="slidenum">
              <a:rPr lang="en-PH" smtClean="0"/>
              <a:t>36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13973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90600"/>
            <a:ext cx="8229600" cy="1924050"/>
          </a:xfrm>
        </p:spPr>
        <p:txBody>
          <a:bodyPr>
            <a:noAutofit/>
          </a:bodyPr>
          <a:lstStyle/>
          <a:p>
            <a:r>
              <a:rPr lang="en-PH" b="1" dirty="0" smtClean="0"/>
              <a:t>Nutrition-related</a:t>
            </a:r>
            <a:br>
              <a:rPr lang="en-PH" b="1" dirty="0" smtClean="0"/>
            </a:br>
            <a:r>
              <a:rPr lang="en-PH" b="1" dirty="0" smtClean="0"/>
              <a:t>comorbidity in ASD </a:t>
            </a:r>
            <a:br>
              <a:rPr lang="en-PH" b="1" dirty="0" smtClean="0"/>
            </a:br>
            <a:r>
              <a:rPr lang="en-PH" b="1" dirty="0" smtClean="0"/>
              <a:t>and their nutritional management</a:t>
            </a:r>
            <a:endParaRPr lang="en-PH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81400"/>
            <a:ext cx="7239000" cy="1371600"/>
          </a:xfrm>
        </p:spPr>
        <p:txBody>
          <a:bodyPr>
            <a:normAutofit/>
          </a:bodyPr>
          <a:lstStyle/>
          <a:p>
            <a:r>
              <a:rPr lang="en-PH" dirty="0" smtClean="0">
                <a:solidFill>
                  <a:schemeClr val="tx1"/>
                </a:solidFill>
              </a:rPr>
              <a:t>Cecile Leah T. Bayaga, RND</a:t>
            </a:r>
          </a:p>
          <a:p>
            <a:r>
              <a:rPr lang="en-PH" dirty="0">
                <a:solidFill>
                  <a:schemeClr val="tx1"/>
                </a:solidFill>
              </a:rPr>
              <a:t>c</a:t>
            </a:r>
            <a:r>
              <a:rPr lang="en-PH" dirty="0" smtClean="0">
                <a:solidFill>
                  <a:schemeClr val="tx1"/>
                </a:solidFill>
              </a:rPr>
              <a:t>ecile.bayaga@gmail.com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5715000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dirty="0" smtClean="0">
                <a:solidFill>
                  <a:srgbClr val="737373"/>
                </a:solidFill>
              </a:rPr>
              <a:t>2014 AAAP Symposium</a:t>
            </a:r>
          </a:p>
          <a:p>
            <a:pPr algn="ctr"/>
            <a:r>
              <a:rPr lang="en-PH" dirty="0" smtClean="0">
                <a:solidFill>
                  <a:srgbClr val="737373"/>
                </a:solidFill>
              </a:rPr>
              <a:t>13 September 2014</a:t>
            </a:r>
          </a:p>
          <a:p>
            <a:pPr algn="ctr"/>
            <a:r>
              <a:rPr lang="en-PH" dirty="0" smtClean="0">
                <a:solidFill>
                  <a:srgbClr val="737373"/>
                </a:solidFill>
              </a:rPr>
              <a:t>Makati City</a:t>
            </a:r>
            <a:endParaRPr lang="en-PH" dirty="0">
              <a:solidFill>
                <a:srgbClr val="73737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304800"/>
            <a:ext cx="14287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6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1594</Words>
  <Application>Microsoft Office PowerPoint</Application>
  <PresentationFormat>On-screen Show (4:3)</PresentationFormat>
  <Paragraphs>237</Paragraphs>
  <Slides>37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Nutrition-related comorbidity in ASD  and their nutritional management</vt:lpstr>
      <vt:lpstr>What is comorbidity?</vt:lpstr>
      <vt:lpstr>What are the common comorbidity in ASD?</vt:lpstr>
      <vt:lpstr>Why is nutrition important in  autism awareness?</vt:lpstr>
      <vt:lpstr>Objective </vt:lpstr>
      <vt:lpstr>Gastrointestinal symptoms</vt:lpstr>
      <vt:lpstr>Molloy &amp; Manning-Courtney (2003)</vt:lpstr>
      <vt:lpstr>Hansen et al. (2008)</vt:lpstr>
      <vt:lpstr>Valicenti-McDermott et al. (2008)</vt:lpstr>
      <vt:lpstr>Ibrahim et al. (2009)</vt:lpstr>
      <vt:lpstr>Nikolov et al. (2009)</vt:lpstr>
      <vt:lpstr>Wang et al. (2011)</vt:lpstr>
      <vt:lpstr>Gorrindo et al. (2012)</vt:lpstr>
      <vt:lpstr>Masurek et al. (2013)</vt:lpstr>
      <vt:lpstr>What were the most common GI symptoms reported?</vt:lpstr>
      <vt:lpstr>Gastrointestinal influences on symptoms of ASD</vt:lpstr>
      <vt:lpstr>PowerPoint Presentation</vt:lpstr>
      <vt:lpstr>Managing constipation </vt:lpstr>
      <vt:lpstr>What is constipation?</vt:lpstr>
      <vt:lpstr>How to manage constipation?</vt:lpstr>
      <vt:lpstr>PowerPoint Presentation</vt:lpstr>
      <vt:lpstr>PowerPoint Presentation</vt:lpstr>
      <vt:lpstr>Feeding problems</vt:lpstr>
      <vt:lpstr>Why the concern over  feeding problems?</vt:lpstr>
      <vt:lpstr>Schreck, Williams et al. (2004)</vt:lpstr>
      <vt:lpstr>Fodstad and Matson (2008)</vt:lpstr>
      <vt:lpstr>Bardini et al. (2010)</vt:lpstr>
      <vt:lpstr>Sharp et al. (2013)</vt:lpstr>
      <vt:lpstr>PowerPoint Presentation</vt:lpstr>
      <vt:lpstr>Broder-Fingert et al. (2014)</vt:lpstr>
      <vt:lpstr>Curtin et al. (2014)</vt:lpstr>
      <vt:lpstr>PowerPoint Presentation</vt:lpstr>
      <vt:lpstr>Managing feeding problems</vt:lpstr>
      <vt:lpstr>What can be done at home to help with feeding issues?</vt:lpstr>
      <vt:lpstr>What can be done at home to help with feeding issues?</vt:lpstr>
      <vt:lpstr>PowerPoint Presentation</vt:lpstr>
      <vt:lpstr>Nutrition-related comorbidity in ASD  and their nutritional management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Gastrointestinal and  weight problems in ASD  and their nutritional management</dc:title>
  <dc:creator>cecilebayaga</dc:creator>
  <cp:lastModifiedBy>Columbia University</cp:lastModifiedBy>
  <cp:revision>39</cp:revision>
  <dcterms:created xsi:type="dcterms:W3CDTF">2014-09-05T07:10:40Z</dcterms:created>
  <dcterms:modified xsi:type="dcterms:W3CDTF">2014-11-24T05:35:49Z</dcterms:modified>
</cp:coreProperties>
</file>